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6"/>
  </p:notesMasterIdLst>
  <p:handoutMasterIdLst>
    <p:handoutMasterId r:id="rId17"/>
  </p:handoutMasterIdLst>
  <p:sldIdLst>
    <p:sldId id="256" r:id="rId2"/>
    <p:sldId id="266" r:id="rId3"/>
    <p:sldId id="269" r:id="rId4"/>
    <p:sldId id="270" r:id="rId5"/>
    <p:sldId id="267" r:id="rId6"/>
    <p:sldId id="278" r:id="rId7"/>
    <p:sldId id="280" r:id="rId8"/>
    <p:sldId id="273" r:id="rId9"/>
    <p:sldId id="281" r:id="rId10"/>
    <p:sldId id="268" r:id="rId11"/>
    <p:sldId id="279" r:id="rId12"/>
    <p:sldId id="276" r:id="rId13"/>
    <p:sldId id="277" r:id="rId14"/>
    <p:sldId id="26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4D8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67" autoAdjust="0"/>
    <p:restoredTop sz="94713" autoAdjust="0"/>
  </p:normalViewPr>
  <p:slideViewPr>
    <p:cSldViewPr snapToGrid="0" snapToObjects="1">
      <p:cViewPr varScale="1">
        <p:scale>
          <a:sx n="110" d="100"/>
          <a:sy n="110" d="100"/>
        </p:scale>
        <p:origin x="-34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8" d="100"/>
          <a:sy n="88" d="100"/>
        </p:scale>
        <p:origin x="-3822"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57C163-1FCB-4F71-9CE0-EADF1D929804}" type="datetimeFigureOut">
              <a:rPr lang="es-ES" smtClean="0"/>
              <a:pPr/>
              <a:t>05/11/2020</a:t>
            </a:fld>
            <a:endParaRPr lang="es-ES"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33E94DF-14CF-40D6-9AEC-E828F791677F}" type="slidenum">
              <a:rPr lang="es-ES" smtClean="0"/>
              <a:pPr/>
              <a:t>‹Nº›</a:t>
            </a:fld>
            <a:endParaRPr lang="es-E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21DB9B-CFD5-314B-BDB3-11DF1D303A0F}" type="datetimeFigureOut">
              <a:rPr lang="es-AR" smtClean="0"/>
              <a:pPr/>
              <a:t>05/11/2020</a:t>
            </a:fld>
            <a:endParaRPr lang="es-AR"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A6A266-C3C2-AF49-BF57-D576E1EF317E}" type="slidenum">
              <a:rPr lang="es-AR" smtClean="0"/>
              <a:pPr/>
              <a:t>‹Nº›</a:t>
            </a:fld>
            <a:endParaRPr lang="es-AR" dirty="0"/>
          </a:p>
        </p:txBody>
      </p:sp>
    </p:spTree>
    <p:extLst>
      <p:ext uri="{BB962C8B-B14F-4D97-AF65-F5344CB8AC3E}">
        <p14:creationId xmlns:p14="http://schemas.microsoft.com/office/powerpoint/2010/main" xmlns="" val="303968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5"/>
          </p:nvPr>
        </p:nvSpPr>
        <p:spPr/>
        <p:txBody>
          <a:bodyPr/>
          <a:lstStyle/>
          <a:p>
            <a:fld id="{5CA6A266-C3C2-AF49-BF57-D576E1EF317E}" type="slidenum">
              <a:rPr lang="es-AR" smtClean="0"/>
              <a:pPr/>
              <a:t>4</a:t>
            </a:fld>
            <a:endParaRPr lang="es-AR" dirty="0"/>
          </a:p>
        </p:txBody>
      </p:sp>
    </p:spTree>
    <p:extLst>
      <p:ext uri="{BB962C8B-B14F-4D97-AF65-F5344CB8AC3E}">
        <p14:creationId xmlns="" xmlns:p14="http://schemas.microsoft.com/office/powerpoint/2010/main" val="7914726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a:xfrm>
            <a:off x="9255346" y="2750337"/>
            <a:ext cx="1171888" cy="1356442"/>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333144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11309"/>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4248131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1161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86332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09925"/>
            <a:ext cx="1154151" cy="1090789"/>
          </a:xfrm>
        </p:spPr>
        <p:txBody>
          <a:bodyPr/>
          <a:lstStyle/>
          <a:p>
            <a:fld id="{1C80A6F4-5FA3-B44E-A84C-56C4EFC18081}" type="slidenum">
              <a:rPr lang="es-AR" smtClean="0"/>
              <a:pPr/>
              <a:t>‹Nº›</a:t>
            </a:fld>
            <a:endParaRPr lang="es-AR"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xmlns="" val="1077298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a:xfrm>
            <a:off x="10729455" y="470992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388709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327865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dirty="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2627878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35301722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11"/>
          </p:nvPr>
        </p:nvSpPr>
        <p:spPr>
          <a:xfrm>
            <a:off x="680321" y="5936188"/>
            <a:ext cx="6126805" cy="365125"/>
          </a:xfrm>
        </p:spPr>
        <p:txBody>
          <a:bodyPr/>
          <a:lstStyle/>
          <a:p>
            <a:endParaRPr lang="es-AR"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3536476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408169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11"/>
          </p:nvPr>
        </p:nvSpPr>
        <p:spPr/>
        <p:txBody>
          <a:bodyPr/>
          <a:lstStyle/>
          <a:p>
            <a:endParaRPr lang="es-AR" dirty="0"/>
          </a:p>
        </p:txBody>
      </p:sp>
      <p:sp>
        <p:nvSpPr>
          <p:cNvPr id="6" name="Slide Number Placeholder 5"/>
          <p:cNvSpPr>
            <a:spLocks noGrp="1"/>
          </p:cNvSpPr>
          <p:nvPr>
            <p:ph type="sldNum" sz="quarter" idx="12"/>
          </p:nvPr>
        </p:nvSpPr>
        <p:spPr>
          <a:xfrm>
            <a:off x="10729455" y="2869895"/>
            <a:ext cx="1154151" cy="1090789"/>
          </a:xfrm>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2832258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2754015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8" name="Footer Placeholder 7"/>
          <p:cNvSpPr>
            <a:spLocks noGrp="1"/>
          </p:cNvSpPr>
          <p:nvPr>
            <p:ph type="ftr" sz="quarter" idx="11"/>
          </p:nvPr>
        </p:nvSpPr>
        <p:spPr/>
        <p:txBody>
          <a:bodyPr/>
          <a:lstStyle/>
          <a:p>
            <a:endParaRPr lang="es-AR" dirty="0"/>
          </a:p>
        </p:txBody>
      </p:sp>
      <p:sp>
        <p:nvSpPr>
          <p:cNvPr id="9" name="Slide Number Placeholder 8"/>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2156750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4" name="Footer Placeholder 3"/>
          <p:cNvSpPr>
            <a:spLocks noGrp="1"/>
          </p:cNvSpPr>
          <p:nvPr>
            <p:ph type="ftr" sz="quarter" idx="11"/>
          </p:nvPr>
        </p:nvSpPr>
        <p:spPr/>
        <p:txBody>
          <a:bodyPr/>
          <a:lstStyle/>
          <a:p>
            <a:endParaRPr lang="es-AR" dirty="0"/>
          </a:p>
        </p:txBody>
      </p:sp>
      <p:sp>
        <p:nvSpPr>
          <p:cNvPr id="5" name="Slide Number Placeholder 4"/>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2486362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3" name="Footer Placeholder 2"/>
          <p:cNvSpPr>
            <a:spLocks noGrp="1"/>
          </p:cNvSpPr>
          <p:nvPr>
            <p:ph type="ftr" sz="quarter" idx="11"/>
          </p:nvPr>
        </p:nvSpPr>
        <p:spPr/>
        <p:txBody>
          <a:bodyPr/>
          <a:lstStyle/>
          <a:p>
            <a:endParaRPr lang="es-AR" dirty="0"/>
          </a:p>
        </p:txBody>
      </p:sp>
      <p:sp>
        <p:nvSpPr>
          <p:cNvPr id="4" name="Slide Number Placeholder 3"/>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194093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4027908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36FD7BE6-59AC-AD46-9C2C-FD59736ADB7C}" type="datetimeFigureOut">
              <a:rPr lang="es-AR" smtClean="0"/>
              <a:pPr/>
              <a:t>05/11/2020</a:t>
            </a:fld>
            <a:endParaRPr lang="es-AR" dirty="0"/>
          </a:p>
        </p:txBody>
      </p:sp>
      <p:sp>
        <p:nvSpPr>
          <p:cNvPr id="6" name="Footer Placeholder 5"/>
          <p:cNvSpPr>
            <a:spLocks noGrp="1"/>
          </p:cNvSpPr>
          <p:nvPr>
            <p:ph type="ftr" sz="quarter" idx="11"/>
          </p:nvPr>
        </p:nvSpPr>
        <p:spPr/>
        <p:txBody>
          <a:bodyPr/>
          <a:lstStyle/>
          <a:p>
            <a:endParaRPr lang="es-AR" dirty="0"/>
          </a:p>
        </p:txBody>
      </p:sp>
      <p:sp>
        <p:nvSpPr>
          <p:cNvPr id="7" name="Slide Number Placeholder 6"/>
          <p:cNvSpPr>
            <a:spLocks noGrp="1"/>
          </p:cNvSpPr>
          <p:nvPr>
            <p:ph type="sldNum" sz="quarter" idx="12"/>
          </p:nvPr>
        </p:nvSpPr>
        <p:spPr/>
        <p:txBody>
          <a:body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4074225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6FD7BE6-59AC-AD46-9C2C-FD59736ADB7C}" type="datetimeFigureOut">
              <a:rPr lang="es-AR" smtClean="0"/>
              <a:pPr/>
              <a:t>05/11/2020</a:t>
            </a:fld>
            <a:endParaRPr lang="es-AR"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AR"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1C80A6F4-5FA3-B44E-A84C-56C4EFC18081}" type="slidenum">
              <a:rPr lang="es-AR" smtClean="0"/>
              <a:pPr/>
              <a:t>‹Nº›</a:t>
            </a:fld>
            <a:endParaRPr lang="es-AR" dirty="0"/>
          </a:p>
        </p:txBody>
      </p:sp>
    </p:spTree>
    <p:extLst>
      <p:ext uri="{BB962C8B-B14F-4D97-AF65-F5344CB8AC3E}">
        <p14:creationId xmlns:p14="http://schemas.microsoft.com/office/powerpoint/2010/main" xmlns="" val="13304055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tiff"/><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28AE564-D226-674B-9998-2535458A227E}"/>
              </a:ext>
            </a:extLst>
          </p:cNvPr>
          <p:cNvSpPr>
            <a:spLocks noGrp="1"/>
          </p:cNvSpPr>
          <p:nvPr>
            <p:ph type="ctrTitle"/>
          </p:nvPr>
        </p:nvSpPr>
        <p:spPr>
          <a:xfrm>
            <a:off x="367058" y="2674189"/>
            <a:ext cx="6672097" cy="1449238"/>
          </a:xfrm>
        </p:spPr>
        <p:txBody>
          <a:bodyPr anchor="ctr">
            <a:normAutofit/>
          </a:bodyPr>
          <a:lstStyle/>
          <a:p>
            <a:pPr lvl="0" algn="ctr"/>
            <a:r>
              <a:rPr lang="es-AR" sz="3000" b="1" dirty="0" smtClean="0">
                <a:solidFill>
                  <a:srgbClr val="004D86"/>
                </a:solidFill>
                <a:latin typeface="Arial Narrow" pitchFamily="34" charset="0"/>
              </a:rPr>
              <a:t>Las actas de inspección, determinación de deuda e infracción en materia previsional </a:t>
            </a:r>
            <a:endParaRPr lang="es-ES" sz="3000" dirty="0">
              <a:solidFill>
                <a:srgbClr val="004D86"/>
              </a:solidFill>
              <a:latin typeface="Arial Narrow" pitchFamily="34" charset="0"/>
            </a:endParaRPr>
          </a:p>
        </p:txBody>
      </p:sp>
      <p:pic>
        <p:nvPicPr>
          <p:cNvPr id="4" name="Imagen 3">
            <a:extLst>
              <a:ext uri="{FF2B5EF4-FFF2-40B4-BE49-F238E27FC236}">
                <a16:creationId xmlns:a16="http://schemas.microsoft.com/office/drawing/2014/main" xmlns="" id="{46CAB861-1975-1945-9EAB-23787E9A2674}"/>
              </a:ext>
            </a:extLst>
          </p:cNvPr>
          <p:cNvPicPr>
            <a:picLocks noChangeAspect="1"/>
          </p:cNvPicPr>
          <p:nvPr/>
        </p:nvPicPr>
        <p:blipFill>
          <a:blip r:embed="rId2"/>
          <a:stretch>
            <a:fillRect/>
          </a:stretch>
        </p:blipFill>
        <p:spPr>
          <a:xfrm>
            <a:off x="7358332" y="1794246"/>
            <a:ext cx="3398854" cy="3398854"/>
          </a:xfrm>
          <a:prstGeom prst="rect">
            <a:avLst/>
          </a:prstGeom>
        </p:spPr>
      </p:pic>
      <p:pic>
        <p:nvPicPr>
          <p:cNvPr id="7" name="6 Imagen" descr="Fer.JPG"/>
          <p:cNvPicPr>
            <a:picLocks noChangeAspect="1"/>
          </p:cNvPicPr>
          <p:nvPr/>
        </p:nvPicPr>
        <p:blipFill>
          <a:blip r:embed="rId3"/>
          <a:stretch>
            <a:fillRect/>
          </a:stretch>
        </p:blipFill>
        <p:spPr>
          <a:xfrm>
            <a:off x="5046455" y="4292049"/>
            <a:ext cx="1721950" cy="2446604"/>
          </a:xfrm>
          <a:prstGeom prst="rect">
            <a:avLst/>
          </a:prstGeom>
        </p:spPr>
      </p:pic>
      <p:pic>
        <p:nvPicPr>
          <p:cNvPr id="8" name="7 Imagen" descr="en casa.png"/>
          <p:cNvPicPr>
            <a:picLocks noChangeAspect="1"/>
          </p:cNvPicPr>
          <p:nvPr/>
        </p:nvPicPr>
        <p:blipFill>
          <a:blip r:embed="rId4"/>
          <a:stretch>
            <a:fillRect/>
          </a:stretch>
        </p:blipFill>
        <p:spPr>
          <a:xfrm rot="1000051">
            <a:off x="10111867" y="-40288"/>
            <a:ext cx="1843236" cy="1921911"/>
          </a:xfrm>
          <a:prstGeom prst="rect">
            <a:avLst/>
          </a:prstGeom>
        </p:spPr>
      </p:pic>
      <p:sp>
        <p:nvSpPr>
          <p:cNvPr id="9" name="Título 1">
            <a:extLst>
              <a:ext uri="{FF2B5EF4-FFF2-40B4-BE49-F238E27FC236}">
                <a16:creationId xmlns:a16="http://schemas.microsoft.com/office/drawing/2014/main" xmlns="" id="{B28AE564-D226-674B-9998-2535458A227E}"/>
              </a:ext>
            </a:extLst>
          </p:cNvPr>
          <p:cNvSpPr txBox="1">
            <a:spLocks/>
          </p:cNvSpPr>
          <p:nvPr/>
        </p:nvSpPr>
        <p:spPr>
          <a:xfrm>
            <a:off x="724679" y="5746496"/>
            <a:ext cx="3873190" cy="966271"/>
          </a:xfrm>
          <a:prstGeom prst="rect">
            <a:avLst/>
          </a:prstGeom>
        </p:spPr>
        <p:txBody>
          <a:bodyPr vert="horz" lIns="91440" tIns="45720" rIns="91440" bIns="45720" rtlCol="0" anchor="ctr">
            <a:noAutofit/>
          </a:bodyPr>
          <a:lstStyle/>
          <a:p>
            <a:pPr marL="0" marR="0" lvl="0" indent="0" algn="l" defTabSz="914400" rtl="0" eaLnBrk="1" fontAlgn="auto" latinLnBrk="0" hangingPunct="1">
              <a:spcBef>
                <a:spcPts val="600"/>
              </a:spcBef>
              <a:spcAft>
                <a:spcPts val="0"/>
              </a:spcAft>
              <a:buClrTx/>
              <a:buSzTx/>
              <a:buFontTx/>
              <a:buNone/>
              <a:tabLst/>
              <a:defRPr/>
            </a:pPr>
            <a:r>
              <a:rPr kumimoji="0" lang="es-AR" sz="2400" i="0" u="none" strike="noStrike" kern="1200" cap="none" spc="0" normalizeH="0" baseline="0" noProof="0" dirty="0" smtClean="0">
                <a:ln>
                  <a:noFill/>
                </a:ln>
                <a:solidFill>
                  <a:schemeClr val="tx1">
                    <a:lumMod val="65000"/>
                    <a:lumOff val="35000"/>
                  </a:schemeClr>
                </a:solidFill>
                <a:effectLst/>
                <a:uLnTx/>
                <a:uFillTx/>
                <a:latin typeface="Arial Narrow" pitchFamily="34" charset="0"/>
                <a:ea typeface="+mj-ea"/>
                <a:cs typeface="+mj-cs"/>
              </a:rPr>
              <a:t>Expositor:</a:t>
            </a:r>
            <a:r>
              <a:rPr kumimoji="0" lang="es-AR" sz="2800" b="1" i="0" u="none" strike="noStrike" kern="1200" cap="none" spc="0" normalizeH="0" baseline="0" noProof="0" dirty="0" smtClean="0">
                <a:ln>
                  <a:noFill/>
                </a:ln>
                <a:solidFill>
                  <a:schemeClr val="tx1">
                    <a:lumMod val="65000"/>
                    <a:lumOff val="35000"/>
                  </a:schemeClr>
                </a:solidFill>
                <a:effectLst/>
                <a:uLnTx/>
                <a:uFillTx/>
                <a:latin typeface="Arial Narrow" pitchFamily="34" charset="0"/>
                <a:ea typeface="+mj-ea"/>
                <a:cs typeface="+mj-cs"/>
              </a:rPr>
              <a:t> </a:t>
            </a:r>
          </a:p>
          <a:p>
            <a:pPr marL="0" marR="0" lvl="0" indent="0" algn="l" defTabSz="914400" rtl="0" eaLnBrk="1" fontAlgn="auto" latinLnBrk="0" hangingPunct="1">
              <a:spcBef>
                <a:spcPts val="600"/>
              </a:spcBef>
              <a:spcAft>
                <a:spcPts val="0"/>
              </a:spcAft>
              <a:buClrTx/>
              <a:buSzTx/>
              <a:buFontTx/>
              <a:buNone/>
              <a:tabLst/>
              <a:defRPr/>
            </a:pPr>
            <a:r>
              <a:rPr kumimoji="0" lang="es-AR" sz="2800" b="1" i="0" u="none" strike="noStrike" kern="1200" cap="none" spc="0" normalizeH="0" baseline="0" noProof="0" dirty="0" smtClean="0">
                <a:ln>
                  <a:noFill/>
                </a:ln>
                <a:solidFill>
                  <a:schemeClr val="tx1">
                    <a:lumMod val="65000"/>
                    <a:lumOff val="35000"/>
                  </a:schemeClr>
                </a:solidFill>
                <a:effectLst/>
                <a:uLnTx/>
                <a:uFillTx/>
                <a:latin typeface="Arial Narrow" pitchFamily="34" charset="0"/>
                <a:ea typeface="+mj-ea"/>
                <a:cs typeface="+mj-cs"/>
              </a:rPr>
              <a:t>Dr. Abog. Fernando Diez</a:t>
            </a:r>
            <a:endParaRPr kumimoji="0" lang="es-ES" sz="2800" b="1" i="0" u="none" strike="noStrike" kern="1200" cap="none" spc="0" normalizeH="0" baseline="0" noProof="0" dirty="0">
              <a:ln>
                <a:noFill/>
              </a:ln>
              <a:solidFill>
                <a:schemeClr val="tx1">
                  <a:lumMod val="65000"/>
                  <a:lumOff val="35000"/>
                </a:schemeClr>
              </a:solidFill>
              <a:effectLst/>
              <a:uLnTx/>
              <a:uFillTx/>
              <a:latin typeface="Arial Narrow" pitchFamily="34" charset="0"/>
              <a:ea typeface="+mj-ea"/>
              <a:cs typeface="+mj-cs"/>
            </a:endParaRPr>
          </a:p>
        </p:txBody>
      </p:sp>
      <p:sp>
        <p:nvSpPr>
          <p:cNvPr id="11" name="10 Rectángulo"/>
          <p:cNvSpPr/>
          <p:nvPr/>
        </p:nvSpPr>
        <p:spPr>
          <a:xfrm>
            <a:off x="367058" y="298065"/>
            <a:ext cx="6522115" cy="4678204"/>
          </a:xfrm>
          <a:prstGeom prst="rect">
            <a:avLst/>
          </a:prstGeom>
        </p:spPr>
        <p:txBody>
          <a:bodyPr wrap="square">
            <a:spAutoFit/>
          </a:bodyPr>
          <a:lstStyle/>
          <a:p>
            <a:pPr fontAlgn="base"/>
            <a:r>
              <a:rPr lang="es-AR" sz="2400" b="1" dirty="0" smtClean="0">
                <a:solidFill>
                  <a:srgbClr val="C00000"/>
                </a:solidFill>
                <a:latin typeface="Arial Narrow" pitchFamily="34" charset="0"/>
              </a:rPr>
              <a:t>22° Simposio sobre Legislación Tributaria Argentina</a:t>
            </a:r>
            <a:endParaRPr lang="es-ES" sz="2400" b="1" dirty="0" smtClean="0">
              <a:solidFill>
                <a:srgbClr val="C00000"/>
              </a:solidFill>
              <a:latin typeface="Arial Narrow" pitchFamily="34" charset="0"/>
            </a:endParaRPr>
          </a:p>
          <a:p>
            <a:pPr algn="ctr"/>
            <a:r>
              <a:rPr lang="es-ES" dirty="0" smtClean="0">
                <a:solidFill>
                  <a:schemeClr val="tx1">
                    <a:lumMod val="50000"/>
                    <a:lumOff val="50000"/>
                  </a:schemeClr>
                </a:solidFill>
                <a:latin typeface="Arial Narrow" pitchFamily="34" charset="0"/>
              </a:rPr>
              <a:t>Ciudad Autónoma de Buenos Aires, 3 al 6 de noviembre de 2020</a:t>
            </a:r>
          </a:p>
          <a:p>
            <a:pPr algn="ctr"/>
            <a:endParaRPr lang="es-ES" sz="1600" dirty="0" smtClean="0">
              <a:latin typeface="Arial Narrow" pitchFamily="34" charset="0"/>
            </a:endParaRPr>
          </a:p>
          <a:p>
            <a:pPr algn="ctr"/>
            <a:r>
              <a:rPr lang="es-ES" sz="2000" b="1" dirty="0" smtClean="0">
                <a:solidFill>
                  <a:srgbClr val="C00000"/>
                </a:solidFill>
                <a:latin typeface="Arial Narrow" pitchFamily="34" charset="0"/>
              </a:rPr>
              <a:t>Comisión Nº 3</a:t>
            </a:r>
          </a:p>
          <a:p>
            <a:pPr algn="ctr"/>
            <a:r>
              <a:rPr lang="es-ES" sz="1400" b="1" dirty="0" smtClean="0">
                <a:latin typeface="Arial Narrow" pitchFamily="34" charset="0"/>
              </a:rPr>
              <a:t>Autoridades</a:t>
            </a:r>
            <a:endParaRPr lang="es-ES" sz="1400" dirty="0" smtClean="0">
              <a:latin typeface="Arial Narrow" pitchFamily="34" charset="0"/>
            </a:endParaRPr>
          </a:p>
          <a:p>
            <a:pPr algn="ctr"/>
            <a:r>
              <a:rPr lang="es-AR" sz="1600" dirty="0" smtClean="0">
                <a:solidFill>
                  <a:schemeClr val="tx1">
                    <a:lumMod val="50000"/>
                    <a:lumOff val="50000"/>
                  </a:schemeClr>
                </a:solidFill>
                <a:latin typeface="Arial Narrow" pitchFamily="34" charset="0"/>
              </a:rPr>
              <a:t>Presidenta: Dra. C.P. Marina Parera</a:t>
            </a:r>
            <a:endParaRPr lang="es-ES" sz="1600" dirty="0" smtClean="0">
              <a:solidFill>
                <a:schemeClr val="tx1">
                  <a:lumMod val="50000"/>
                  <a:lumOff val="50000"/>
                </a:schemeClr>
              </a:solidFill>
              <a:latin typeface="Arial Narrow" pitchFamily="34" charset="0"/>
            </a:endParaRPr>
          </a:p>
          <a:p>
            <a:pPr algn="ctr"/>
            <a:r>
              <a:rPr lang="es-ES" sz="1600" dirty="0" smtClean="0">
                <a:solidFill>
                  <a:schemeClr val="tx1">
                    <a:lumMod val="50000"/>
                    <a:lumOff val="50000"/>
                  </a:schemeClr>
                </a:solidFill>
                <a:latin typeface="Arial Narrow" pitchFamily="34" charset="0"/>
              </a:rPr>
              <a:t>Relator: Dr. C.P. </a:t>
            </a:r>
            <a:r>
              <a:rPr lang="es-AR" sz="1600" dirty="0" smtClean="0">
                <a:solidFill>
                  <a:schemeClr val="tx1">
                    <a:lumMod val="50000"/>
                    <a:lumOff val="50000"/>
                  </a:schemeClr>
                </a:solidFill>
                <a:latin typeface="Arial Narrow" pitchFamily="34" charset="0"/>
              </a:rPr>
              <a:t>Gabriel De Albaladejo</a:t>
            </a:r>
            <a:endParaRPr lang="es-ES" sz="1600" dirty="0" smtClean="0">
              <a:solidFill>
                <a:schemeClr val="tx1">
                  <a:lumMod val="50000"/>
                  <a:lumOff val="50000"/>
                </a:schemeClr>
              </a:solidFill>
              <a:latin typeface="Arial Narrow" pitchFamily="34" charset="0"/>
            </a:endParaRPr>
          </a:p>
          <a:p>
            <a:pPr algn="ctr"/>
            <a:r>
              <a:rPr lang="es-AR" sz="1600" dirty="0" smtClean="0">
                <a:solidFill>
                  <a:schemeClr val="tx1">
                    <a:lumMod val="50000"/>
                    <a:lumOff val="50000"/>
                  </a:schemeClr>
                </a:solidFill>
                <a:latin typeface="Arial Narrow" pitchFamily="34" charset="0"/>
              </a:rPr>
              <a:t>Secretaria: Dra. C.P. Silvia Alzola</a:t>
            </a:r>
            <a:endParaRPr lang="es-ES" sz="1600" dirty="0" smtClean="0">
              <a:solidFill>
                <a:schemeClr val="tx1">
                  <a:lumMod val="50000"/>
                  <a:lumOff val="50000"/>
                </a:schemeClr>
              </a:solidFill>
              <a:latin typeface="Arial Narrow" pitchFamily="34" charset="0"/>
            </a:endParaRPr>
          </a:p>
          <a:p>
            <a:pPr algn="ctr"/>
            <a:endParaRPr lang="es-ES" b="1" dirty="0" smtClean="0">
              <a:solidFill>
                <a:srgbClr val="C00000"/>
              </a:solidFill>
              <a:latin typeface="Arial Narrow" pitchFamily="34" charset="0"/>
            </a:endParaRPr>
          </a:p>
          <a:p>
            <a:pPr algn="ctr"/>
            <a:endParaRPr lang="es-ES" sz="1600" dirty="0" smtClean="0">
              <a:latin typeface="Arial Narrow" pitchFamily="34" charset="0"/>
            </a:endParaRPr>
          </a:p>
          <a:p>
            <a:pPr algn="ctr"/>
            <a:endParaRPr lang="es-ES" sz="1600" dirty="0" smtClean="0">
              <a:latin typeface="Arial Narrow" pitchFamily="34" charset="0"/>
            </a:endParaRPr>
          </a:p>
          <a:p>
            <a:pPr fontAlgn="base"/>
            <a:endParaRPr lang="es-ES" b="1" dirty="0" smtClean="0"/>
          </a:p>
          <a:p>
            <a:pPr fontAlgn="base"/>
            <a:endParaRPr lang="es-ES" b="1" dirty="0" smtClean="0"/>
          </a:p>
          <a:p>
            <a:pPr fontAlgn="base"/>
            <a:endParaRPr lang="es-ES" b="1" dirty="0" smtClean="0"/>
          </a:p>
          <a:p>
            <a:pPr fontAlgn="base"/>
            <a:endParaRPr lang="es-ES" b="1" dirty="0" smtClean="0"/>
          </a:p>
          <a:p>
            <a:pPr fontAlgn="base"/>
            <a:endParaRPr lang="es-ES" b="1" dirty="0" smtClean="0"/>
          </a:p>
          <a:p>
            <a:pPr fontAlgn="base"/>
            <a:endParaRPr lang="es-ES" b="1" dirty="0"/>
          </a:p>
        </p:txBody>
      </p:sp>
    </p:spTree>
    <p:extLst>
      <p:ext uri="{BB962C8B-B14F-4D97-AF65-F5344CB8AC3E}">
        <p14:creationId xmlns:p14="http://schemas.microsoft.com/office/powerpoint/2010/main" xmlns="" val="17431047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241541" y="753228"/>
            <a:ext cx="10052642" cy="1080938"/>
          </a:xfrm>
        </p:spPr>
        <p:txBody>
          <a:bodyPr>
            <a:normAutofit/>
          </a:bodyPr>
          <a:lstStyle/>
          <a:p>
            <a:r>
              <a:rPr lang="es-AR" sz="2400" b="1" dirty="0" smtClean="0">
                <a:solidFill>
                  <a:srgbClr val="004D86"/>
                </a:solidFill>
                <a:latin typeface="Arial Narrow" pitchFamily="34" charset="0"/>
              </a:rPr>
              <a:t>Actas de determinación de deuda e infracción</a:t>
            </a:r>
            <a:r>
              <a:rPr lang="es-AR" sz="2000" b="1" dirty="0" smtClean="0">
                <a:solidFill>
                  <a:srgbClr val="004D86"/>
                </a:solidFill>
                <a:latin typeface="Arial Narrow" pitchFamily="34" charset="0"/>
              </a:rPr>
              <a:t>: actos preparatorios o administrativos? </a:t>
            </a:r>
            <a:endParaRPr lang="es-AR" sz="2400" b="1" dirty="0">
              <a:solidFill>
                <a:srgbClr val="004D86"/>
              </a:solidFill>
              <a:latin typeface="Arial Narrow" pitchFamily="34" charset="0"/>
            </a:endParaRPr>
          </a:p>
        </p:txBody>
      </p:sp>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421528" y="2216989"/>
            <a:ext cx="11086110" cy="3873922"/>
          </a:xfrm>
        </p:spPr>
        <p:txBody>
          <a:bodyPr>
            <a:noAutofit/>
          </a:bodyPr>
          <a:lstStyle/>
          <a:p>
            <a:pPr algn="just">
              <a:lnSpc>
                <a:spcPct val="100000"/>
              </a:lnSpc>
              <a:spcBef>
                <a:spcPts val="1800"/>
              </a:spcBef>
            </a:pPr>
            <a:r>
              <a:rPr lang="es-AR" sz="1800" dirty="0" smtClean="0">
                <a:solidFill>
                  <a:srgbClr val="004D86"/>
                </a:solidFill>
                <a:latin typeface="Arial Narrow" pitchFamily="34" charset="0"/>
              </a:rPr>
              <a:t>Las actas de deuda e infracción no son más que una constatación que hace la Administración de la situación del contribuyente, y no configuran un acto administrativo en sentido estricto conforme lo regula el título III de la ley 19.549, </a:t>
            </a:r>
            <a:r>
              <a:rPr lang="es-AR" sz="1800" b="1" dirty="0" smtClean="0">
                <a:solidFill>
                  <a:srgbClr val="004D86"/>
                </a:solidFill>
                <a:latin typeface="Arial Narrow" pitchFamily="34" charset="0"/>
              </a:rPr>
              <a:t>sino que deben considerarse como un acto preparatorio del mismo</a:t>
            </a:r>
            <a:r>
              <a:rPr lang="es-AR" sz="1800" dirty="0" smtClean="0">
                <a:solidFill>
                  <a:srgbClr val="004D86"/>
                </a:solidFill>
                <a:latin typeface="Arial Narrow" pitchFamily="34" charset="0"/>
              </a:rPr>
              <a:t>. </a:t>
            </a:r>
            <a:r>
              <a:rPr lang="es-AR" sz="1600" dirty="0" smtClean="0">
                <a:solidFill>
                  <a:srgbClr val="004D86"/>
                </a:solidFill>
                <a:latin typeface="Arial Narrow" pitchFamily="34" charset="0"/>
              </a:rPr>
              <a:t>CFSS, sala I, 29/10/2010, “</a:t>
            </a:r>
            <a:r>
              <a:rPr lang="es-AR" sz="1600" b="1" dirty="0" smtClean="0">
                <a:solidFill>
                  <a:srgbClr val="004D86"/>
                </a:solidFill>
                <a:latin typeface="Arial Narrow" pitchFamily="34" charset="0"/>
              </a:rPr>
              <a:t>Expreso La Nueva Era SA”  </a:t>
            </a:r>
            <a:r>
              <a:rPr lang="es-AR" sz="1600" dirty="0" smtClean="0">
                <a:solidFill>
                  <a:srgbClr val="004D86"/>
                </a:solidFill>
                <a:latin typeface="Arial Narrow" pitchFamily="34" charset="0"/>
              </a:rPr>
              <a:t>y 1/04/2014  </a:t>
            </a:r>
            <a:r>
              <a:rPr lang="es-AR" sz="1600" b="1" dirty="0" smtClean="0">
                <a:solidFill>
                  <a:srgbClr val="004D86"/>
                </a:solidFill>
                <a:latin typeface="Arial Narrow" pitchFamily="34" charset="0"/>
              </a:rPr>
              <a:t>“Fideera Atlántica SRL”.</a:t>
            </a:r>
            <a:endParaRPr lang="es-AR" sz="1800" b="1" dirty="0" smtClean="0">
              <a:solidFill>
                <a:srgbClr val="004D86"/>
              </a:solidFill>
              <a:latin typeface="Arial Narrow" pitchFamily="34" charset="0"/>
            </a:endParaRPr>
          </a:p>
          <a:p>
            <a:pPr algn="just">
              <a:lnSpc>
                <a:spcPct val="100000"/>
              </a:lnSpc>
              <a:spcBef>
                <a:spcPts val="1800"/>
              </a:spcBef>
            </a:pPr>
            <a:r>
              <a:rPr lang="es-AR" sz="1800" dirty="0" smtClean="0">
                <a:solidFill>
                  <a:srgbClr val="004D86"/>
                </a:solidFill>
                <a:latin typeface="Arial Narrow" pitchFamily="34" charset="0"/>
              </a:rPr>
              <a:t>Las diligencias que cumplen los funcionarios competentes, instrumentadas en las actas de verificación, </a:t>
            </a:r>
            <a:r>
              <a:rPr lang="es-AR" sz="1800" b="1" dirty="0" smtClean="0">
                <a:solidFill>
                  <a:srgbClr val="004D86"/>
                </a:solidFill>
                <a:latin typeface="Arial Narrow" pitchFamily="34" charset="0"/>
              </a:rPr>
              <a:t>no deben reunir los requisitos de un acto administrativo</a:t>
            </a:r>
            <a:r>
              <a:rPr lang="es-AR" sz="1800" dirty="0" smtClean="0">
                <a:solidFill>
                  <a:srgbClr val="004D86"/>
                </a:solidFill>
                <a:latin typeface="Arial Narrow" pitchFamily="34" charset="0"/>
              </a:rPr>
              <a:t>. </a:t>
            </a:r>
            <a:r>
              <a:rPr lang="es-AR" sz="1600" dirty="0" smtClean="0">
                <a:solidFill>
                  <a:srgbClr val="004D86"/>
                </a:solidFill>
                <a:latin typeface="Arial Narrow" pitchFamily="34" charset="0"/>
              </a:rPr>
              <a:t>CFSS, sala I, 16/03/2018, </a:t>
            </a:r>
            <a:r>
              <a:rPr lang="es-AR" sz="1600" b="1" dirty="0" smtClean="0">
                <a:solidFill>
                  <a:srgbClr val="004D86"/>
                </a:solidFill>
                <a:latin typeface="Arial Narrow" pitchFamily="34" charset="0"/>
              </a:rPr>
              <a:t>“Cooperativa de Trabajo Doble H Ltda.”</a:t>
            </a:r>
            <a:r>
              <a:rPr lang="es-AR" sz="1600" dirty="0" smtClean="0">
                <a:solidFill>
                  <a:srgbClr val="004D86"/>
                </a:solidFill>
                <a:latin typeface="Arial Narrow" pitchFamily="34" charset="0"/>
              </a:rPr>
              <a:t>. </a:t>
            </a:r>
            <a:endParaRPr lang="es-AR" sz="1800" b="1" dirty="0" smtClean="0">
              <a:solidFill>
                <a:srgbClr val="004D86"/>
              </a:solidFill>
              <a:latin typeface="Arial Narrow" pitchFamily="34" charset="0"/>
            </a:endParaRPr>
          </a:p>
          <a:p>
            <a:pPr algn="just">
              <a:lnSpc>
                <a:spcPct val="100000"/>
              </a:lnSpc>
              <a:spcBef>
                <a:spcPts val="1800"/>
              </a:spcBef>
            </a:pPr>
            <a:r>
              <a:rPr lang="es-ES" sz="1800" dirty="0" smtClean="0">
                <a:solidFill>
                  <a:srgbClr val="004D86"/>
                </a:solidFill>
                <a:latin typeface="Arial Narrow" pitchFamily="34" charset="0"/>
              </a:rPr>
              <a:t>Las actas labradas por la inspección </a:t>
            </a:r>
            <a:r>
              <a:rPr lang="es-ES" sz="1800" b="1" dirty="0" smtClean="0">
                <a:solidFill>
                  <a:srgbClr val="004D86"/>
                </a:solidFill>
                <a:latin typeface="Arial Narrow" pitchFamily="34" charset="0"/>
              </a:rPr>
              <a:t>son verificaciones </a:t>
            </a:r>
            <a:r>
              <a:rPr lang="es-ES" sz="1800" dirty="0" smtClean="0">
                <a:solidFill>
                  <a:srgbClr val="004D86"/>
                </a:solidFill>
                <a:latin typeface="Arial Narrow" pitchFamily="34" charset="0"/>
              </a:rPr>
              <a:t>que hace la administración por lo cual </a:t>
            </a:r>
            <a:r>
              <a:rPr lang="es-ES" sz="1800" b="1" dirty="0" smtClean="0">
                <a:solidFill>
                  <a:srgbClr val="004D86"/>
                </a:solidFill>
                <a:latin typeface="Arial Narrow" pitchFamily="34" charset="0"/>
              </a:rPr>
              <a:t>no cabe exigirle el cumplimiento de los requisitos propios de los actos administrativos como tampoco que sean llevados a cabo por un juez administrativo. </a:t>
            </a:r>
            <a:r>
              <a:rPr lang="es-ES" sz="1800" dirty="0" smtClean="0">
                <a:solidFill>
                  <a:srgbClr val="004D86"/>
                </a:solidFill>
                <a:latin typeface="Arial Narrow" pitchFamily="34" charset="0"/>
              </a:rPr>
              <a:t>De hecho hasta que no se haya agotado el procedimiento reglado por la ley 18.820, no estamos ante un acto administrativo definitivo, contando el obligado con los medios legales apropiados para demostrar la improcedencia del débito reclamado. </a:t>
            </a:r>
            <a:r>
              <a:rPr lang="es-ES" sz="1600" dirty="0" smtClean="0">
                <a:solidFill>
                  <a:srgbClr val="004D86"/>
                </a:solidFill>
                <a:latin typeface="Arial Narrow" pitchFamily="34" charset="0"/>
              </a:rPr>
              <a:t>CFSS</a:t>
            </a:r>
            <a:r>
              <a:rPr lang="es-AR" sz="1600" dirty="0" smtClean="0">
                <a:solidFill>
                  <a:srgbClr val="004D86"/>
                </a:solidFill>
                <a:latin typeface="Arial Narrow" pitchFamily="34" charset="0"/>
              </a:rPr>
              <a:t>, sala II, 1/10/2020, “</a:t>
            </a:r>
            <a:r>
              <a:rPr lang="es-ES" sz="1600" b="1" dirty="0" smtClean="0">
                <a:solidFill>
                  <a:srgbClr val="004D86"/>
                </a:solidFill>
                <a:latin typeface="Arial Narrow" pitchFamily="34" charset="0"/>
              </a:rPr>
              <a:t>Prodeco Construcciones SRL”. </a:t>
            </a:r>
            <a:endParaRPr lang="es-ES" sz="1800" b="1" dirty="0" smtClean="0">
              <a:solidFill>
                <a:srgbClr val="004D86"/>
              </a:solidFill>
              <a:latin typeface="Arial Narrow" pitchFamily="34" charset="0"/>
            </a:endParaRPr>
          </a:p>
          <a:p>
            <a:pPr lvl="2">
              <a:lnSpc>
                <a:spcPct val="100000"/>
              </a:lnSpc>
              <a:spcBef>
                <a:spcPts val="1200"/>
              </a:spcBef>
            </a:pPr>
            <a:endParaRPr lang="es-AR" sz="1600" dirty="0" smtClean="0">
              <a:solidFill>
                <a:srgbClr val="004D86"/>
              </a:solidFill>
              <a:latin typeface="Arial Narrow" pitchFamily="34" charset="0"/>
            </a:endParaRPr>
          </a:p>
          <a:p>
            <a:pPr lvl="2">
              <a:lnSpc>
                <a:spcPct val="100000"/>
              </a:lnSpc>
              <a:spcBef>
                <a:spcPts val="300"/>
              </a:spcBef>
            </a:pPr>
            <a:endParaRPr lang="es-AR" sz="1600" dirty="0" smtClean="0">
              <a:solidFill>
                <a:srgbClr val="004D86"/>
              </a:solidFill>
              <a:latin typeface="Arial Narrow" pitchFamily="34" charset="0"/>
            </a:endParaRPr>
          </a:p>
        </p:txBody>
      </p:sp>
      <p:pic>
        <p:nvPicPr>
          <p:cNvPr id="4" name="3 Imagen" descr="unnamed.jpg"/>
          <p:cNvPicPr>
            <a:picLocks noChangeAspect="1"/>
          </p:cNvPicPr>
          <p:nvPr/>
        </p:nvPicPr>
        <p:blipFill>
          <a:blip r:embed="rId2"/>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221838" y="2227499"/>
            <a:ext cx="11086110" cy="3873922"/>
          </a:xfrm>
        </p:spPr>
        <p:txBody>
          <a:bodyPr>
            <a:noAutofit/>
          </a:bodyPr>
          <a:lstStyle/>
          <a:p>
            <a:pPr algn="just"/>
            <a:r>
              <a:rPr lang="es-ES" sz="1800" dirty="0" smtClean="0">
                <a:solidFill>
                  <a:srgbClr val="004D86"/>
                </a:solidFill>
                <a:latin typeface="Arial Narrow" pitchFamily="34" charset="0"/>
              </a:rPr>
              <a:t>Su notificación implica la intimación de los montos contenidos en aquellas, y de no mediar impugnación, una vez vencido el plazo legal acordado a tal efecto, la deuda quedará consentida, dando lugar al otorgamiento del certificado de deuda y la promoción del juicio de ejecución fiscal </a:t>
            </a:r>
            <a:r>
              <a:rPr lang="es-ES" sz="1600" dirty="0" smtClean="0">
                <a:solidFill>
                  <a:srgbClr val="004D86"/>
                </a:solidFill>
                <a:latin typeface="Arial Narrow" pitchFamily="34" charset="0"/>
              </a:rPr>
              <a:t>(Art. 12 Ley 18.820).</a:t>
            </a:r>
          </a:p>
          <a:p>
            <a:pPr algn="just"/>
            <a:endParaRPr lang="es-AR" sz="1600" dirty="0" smtClean="0">
              <a:solidFill>
                <a:srgbClr val="004D86"/>
              </a:solidFill>
              <a:latin typeface="Arial Narrow" pitchFamily="34" charset="0"/>
            </a:endParaRPr>
          </a:p>
          <a:p>
            <a:pPr algn="just"/>
            <a:r>
              <a:rPr lang="es-AR" sz="1800" dirty="0" smtClean="0">
                <a:solidFill>
                  <a:srgbClr val="004D86"/>
                </a:solidFill>
                <a:latin typeface="Arial Narrow" pitchFamily="34" charset="0"/>
              </a:rPr>
              <a:t>Esta caracterización de las actas de deuda e infracción como actos preparatorios de las actas de determinación de deuda e infracción reniega contra toda la doctrina administrativa.  </a:t>
            </a:r>
            <a:endParaRPr lang="es-ES" sz="1800" dirty="0" smtClean="0">
              <a:solidFill>
                <a:srgbClr val="004D86"/>
              </a:solidFill>
              <a:latin typeface="Arial Narrow" pitchFamily="34" charset="0"/>
            </a:endParaRPr>
          </a:p>
          <a:p>
            <a:pPr marL="400050" indent="-400050" algn="just">
              <a:buAutoNum type="romanLcParenR"/>
            </a:pPr>
            <a:r>
              <a:rPr lang="es-AR" sz="1800" dirty="0" smtClean="0">
                <a:solidFill>
                  <a:srgbClr val="004D86"/>
                </a:solidFill>
                <a:latin typeface="Arial Narrow" pitchFamily="34" charset="0"/>
              </a:rPr>
              <a:t>Los “actos preparatorios” (informes, dictámenes, proyectos, etc.) y cualquier acto que por sí mismo no sea suficiente para dar lugar a un efecto jurídico inmediato en relación a un sujeto de derecho</a:t>
            </a:r>
            <a:r>
              <a:rPr lang="es-AR" sz="1800" b="1" dirty="0" smtClean="0">
                <a:solidFill>
                  <a:srgbClr val="004D86"/>
                </a:solidFill>
                <a:latin typeface="Arial Narrow" pitchFamily="34" charset="0"/>
              </a:rPr>
              <a:t>; resultan no ser actos impugnables administrativa ni judicialmente. </a:t>
            </a:r>
          </a:p>
          <a:p>
            <a:pPr marL="400050" indent="-400050" algn="just">
              <a:buAutoNum type="romanLcParenR"/>
            </a:pPr>
            <a:r>
              <a:rPr lang="es-AR" sz="1800" dirty="0" smtClean="0">
                <a:solidFill>
                  <a:srgbClr val="004D86"/>
                </a:solidFill>
                <a:latin typeface="Arial Narrow" pitchFamily="34" charset="0"/>
              </a:rPr>
              <a:t>Los “actos preparatorios” pueden producir efectos jurídicos, pero son indirectos o mediatos para los particulares, pues sólo los pueden afectar a través de los actos dictados en su consecuencia (acto administrativo definitivo). Ahora bien, </a:t>
            </a:r>
            <a:r>
              <a:rPr lang="es-AR" sz="1800" b="1" dirty="0" smtClean="0">
                <a:solidFill>
                  <a:srgbClr val="004D86"/>
                </a:solidFill>
                <a:latin typeface="Arial Narrow" pitchFamily="34" charset="0"/>
              </a:rPr>
              <a:t>la falta de impugnación de las actas en tiempo, autoriza a la Administración a librar la correspondiente certificación de deuda e iniciar la ejecución fiscal. </a:t>
            </a:r>
            <a:endParaRPr lang="es-ES" sz="1800" b="1" dirty="0" smtClean="0">
              <a:solidFill>
                <a:srgbClr val="004D86"/>
              </a:solidFill>
              <a:latin typeface="Arial Narrow" pitchFamily="34" charset="0"/>
            </a:endParaRPr>
          </a:p>
          <a:p>
            <a:endParaRPr lang="es-ES" sz="1800" dirty="0" smtClean="0">
              <a:solidFill>
                <a:srgbClr val="004D86"/>
              </a:solidFill>
              <a:latin typeface="Arial Narrow" pitchFamily="34" charset="0"/>
            </a:endParaRPr>
          </a:p>
        </p:txBody>
      </p:sp>
      <p:pic>
        <p:nvPicPr>
          <p:cNvPr id="4" name="3 Imagen" descr="unnamed.jpg"/>
          <p:cNvPicPr>
            <a:picLocks noChangeAspect="1"/>
          </p:cNvPicPr>
          <p:nvPr/>
        </p:nvPicPr>
        <p:blipFill>
          <a:blip r:embed="rId2"/>
          <a:stretch>
            <a:fillRect/>
          </a:stretch>
        </p:blipFill>
        <p:spPr>
          <a:xfrm>
            <a:off x="10127412" y="5913411"/>
            <a:ext cx="1922276" cy="802209"/>
          </a:xfrm>
          <a:prstGeom prst="rect">
            <a:avLst/>
          </a:prstGeom>
        </p:spPr>
      </p:pic>
      <p:sp>
        <p:nvSpPr>
          <p:cNvPr id="6" name="Título 1">
            <a:extLst>
              <a:ext uri="{FF2B5EF4-FFF2-40B4-BE49-F238E27FC236}">
                <a16:creationId xmlns="" xmlns:a16="http://schemas.microsoft.com/office/drawing/2014/main" id="{A00CC109-E152-624E-B65D-78CADF4BAC80}"/>
              </a:ext>
            </a:extLst>
          </p:cNvPr>
          <p:cNvSpPr>
            <a:spLocks noGrp="1"/>
          </p:cNvSpPr>
          <p:nvPr>
            <p:ph type="title"/>
          </p:nvPr>
        </p:nvSpPr>
        <p:spPr>
          <a:xfrm>
            <a:off x="241541" y="753228"/>
            <a:ext cx="10052642" cy="1080938"/>
          </a:xfrm>
        </p:spPr>
        <p:txBody>
          <a:bodyPr>
            <a:normAutofit/>
          </a:bodyPr>
          <a:lstStyle/>
          <a:p>
            <a:r>
              <a:rPr lang="es-AR" sz="2400" b="1" dirty="0" smtClean="0">
                <a:solidFill>
                  <a:srgbClr val="004D86"/>
                </a:solidFill>
                <a:latin typeface="Arial Narrow" pitchFamily="34" charset="0"/>
              </a:rPr>
              <a:t>Actas de determinación de deuda e infracción</a:t>
            </a:r>
            <a:r>
              <a:rPr lang="es-AR" sz="2000" b="1" dirty="0" smtClean="0">
                <a:solidFill>
                  <a:srgbClr val="004D86"/>
                </a:solidFill>
                <a:latin typeface="Arial Narrow" pitchFamily="34" charset="0"/>
              </a:rPr>
              <a:t>: actos preparatorios o administrativos? </a:t>
            </a:r>
            <a:endParaRPr lang="es-AR" sz="2400" b="1" dirty="0">
              <a:solidFill>
                <a:srgbClr val="004D86"/>
              </a:solidFill>
              <a:latin typeface="Arial Narrow" pitchFamily="34" charset="0"/>
            </a:endParaRPr>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AR" sz="3000" b="1" dirty="0" smtClean="0">
                <a:solidFill>
                  <a:srgbClr val="004D86"/>
                </a:solidFill>
                <a:latin typeface="Arial Narrow" pitchFamily="34" charset="0"/>
              </a:rPr>
              <a:t>Conclusiones </a:t>
            </a:r>
            <a:endParaRPr lang="es-AR" sz="3000" b="1" dirty="0">
              <a:solidFill>
                <a:srgbClr val="004D86"/>
              </a:solidFill>
              <a:latin typeface="Arial Narrow" pitchFamily="34" charset="0"/>
            </a:endParaRPr>
          </a:p>
        </p:txBody>
      </p:sp>
      <p:pic>
        <p:nvPicPr>
          <p:cNvPr id="4" name="3 Imagen" descr="unnamed.jpg"/>
          <p:cNvPicPr>
            <a:picLocks noChangeAspect="1"/>
          </p:cNvPicPr>
          <p:nvPr/>
        </p:nvPicPr>
        <p:blipFill>
          <a:blip r:embed="rId2"/>
          <a:stretch>
            <a:fillRect/>
          </a:stretch>
        </p:blipFill>
        <p:spPr>
          <a:xfrm>
            <a:off x="10127412" y="5913411"/>
            <a:ext cx="1922276" cy="802209"/>
          </a:xfrm>
          <a:prstGeom prst="rect">
            <a:avLst/>
          </a:prstGeom>
        </p:spPr>
      </p:pic>
      <p:sp>
        <p:nvSpPr>
          <p:cNvPr id="7" name="6 Marcador de contenido"/>
          <p:cNvSpPr>
            <a:spLocks noGrp="1"/>
          </p:cNvSpPr>
          <p:nvPr>
            <p:ph idx="1"/>
          </p:nvPr>
        </p:nvSpPr>
        <p:spPr>
          <a:xfrm>
            <a:off x="234616" y="2314095"/>
            <a:ext cx="10427633" cy="3599316"/>
          </a:xfrm>
        </p:spPr>
        <p:txBody>
          <a:bodyPr>
            <a:noAutofit/>
          </a:bodyPr>
          <a:lstStyle/>
          <a:p>
            <a:pPr lvl="0" algn="just">
              <a:lnSpc>
                <a:spcPct val="100000"/>
              </a:lnSpc>
              <a:spcBef>
                <a:spcPts val="1200"/>
              </a:spcBef>
            </a:pPr>
            <a:r>
              <a:rPr lang="es-ES" sz="1800" dirty="0" smtClean="0">
                <a:solidFill>
                  <a:srgbClr val="004D86"/>
                </a:solidFill>
                <a:latin typeface="Arial Narrow" pitchFamily="34" charset="0"/>
              </a:rPr>
              <a:t>Las actas labradas por los funcionarios fiscales, en el ejercicio de sus funciones previstas en el inciso c) del art. 35 de la ley 11.683, son instrumentos públicos en virtud de lo previsto por el art. 289, inc. b), del CCCN. La plena fe a la que alude la norma comprende la autenticidad del instrumento y existencia material de los hechos, siempre que los mismos hubiesen sido constatados o cumplidos por el funcionario actuante. Respecto de las manifestaciones volcadas en el acta por terceros, basta la simple prueba en contrario como medio para contradecir su contenido.</a:t>
            </a:r>
          </a:p>
          <a:p>
            <a:pPr algn="just">
              <a:lnSpc>
                <a:spcPct val="100000"/>
              </a:lnSpc>
              <a:spcBef>
                <a:spcPts val="1200"/>
              </a:spcBef>
            </a:pPr>
            <a:endParaRPr lang="es-AR" sz="1800" dirty="0" smtClean="0">
              <a:solidFill>
                <a:srgbClr val="004D86"/>
              </a:solidFill>
              <a:latin typeface="Arial Narrow" pitchFamily="34" charset="0"/>
            </a:endParaRPr>
          </a:p>
          <a:p>
            <a:pPr algn="just">
              <a:lnSpc>
                <a:spcPct val="100000"/>
              </a:lnSpc>
              <a:spcBef>
                <a:spcPts val="1200"/>
              </a:spcBef>
            </a:pPr>
            <a:r>
              <a:rPr lang="es-AR" sz="1800" dirty="0" smtClean="0">
                <a:solidFill>
                  <a:srgbClr val="004D86"/>
                </a:solidFill>
                <a:latin typeface="Arial Narrow" pitchFamily="34" charset="0"/>
              </a:rPr>
              <a:t>En cuanto a la naturaleza jurídica de las actas de deuda e infracción, pese a que la AFIP y la Cámara Federal de la Seguridad Social sostienen que no son actos administrativos en sentido estricto, sino actos preparatorios; entiendo que esta clasificación reniega contra los principios de derecho administrativo. Estas intimaciones, en tanto configuran una “declaración emitida por un órgano estatal, en ejercicio de función administrativa, bajo un régimen jurídico exorbitante, productora de efectos jurídicos directos e individuales respecto de terceros” deben considerarse “actos administrativos”.  </a:t>
            </a:r>
            <a:endParaRPr lang="es-ES" sz="1800" dirty="0" smtClean="0">
              <a:solidFill>
                <a:srgbClr val="004D86"/>
              </a:solidFill>
              <a:latin typeface="Arial Narrow" pitchFamily="34" charset="0"/>
            </a:endParaRPr>
          </a:p>
          <a:p>
            <a:endParaRPr lang="es-AR" b="1" dirty="0" smtClean="0">
              <a:latin typeface="Arial Narrow" pitchFamily="34" charset="0"/>
            </a:endParaRPr>
          </a:p>
          <a:p>
            <a:endParaRPr lang="es-ES" b="1" dirty="0" smtClean="0">
              <a:latin typeface="Arial Narrow" pitchFamily="34" charset="0"/>
            </a:endParaRPr>
          </a:p>
          <a:p>
            <a:pPr lvl="0"/>
            <a:endParaRPr lang="es-ES" dirty="0" smtClean="0">
              <a:latin typeface="Arial Narrow" pitchFamily="34" charset="0"/>
            </a:endParaRPr>
          </a:p>
          <a:p>
            <a:endParaRPr lang="es-ES" dirty="0"/>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AR" sz="3000" b="1" dirty="0" smtClean="0">
                <a:solidFill>
                  <a:srgbClr val="004D86"/>
                </a:solidFill>
                <a:latin typeface="Arial Narrow" pitchFamily="34" charset="0"/>
              </a:rPr>
              <a:t>Conclusiones </a:t>
            </a:r>
            <a:endParaRPr lang="es-AR" sz="3000" b="1" dirty="0">
              <a:solidFill>
                <a:srgbClr val="004D86"/>
              </a:solidFill>
              <a:latin typeface="Arial Narrow" pitchFamily="34" charset="0"/>
            </a:endParaRPr>
          </a:p>
        </p:txBody>
      </p:sp>
      <p:pic>
        <p:nvPicPr>
          <p:cNvPr id="4" name="3 Imagen" descr="unnamed.jpg"/>
          <p:cNvPicPr>
            <a:picLocks noChangeAspect="1"/>
          </p:cNvPicPr>
          <p:nvPr/>
        </p:nvPicPr>
        <p:blipFill>
          <a:blip r:embed="rId2"/>
          <a:stretch>
            <a:fillRect/>
          </a:stretch>
        </p:blipFill>
        <p:spPr>
          <a:xfrm>
            <a:off x="10127412" y="5913411"/>
            <a:ext cx="1922276" cy="802209"/>
          </a:xfrm>
          <a:prstGeom prst="rect">
            <a:avLst/>
          </a:prstGeom>
        </p:spPr>
      </p:pic>
      <p:sp>
        <p:nvSpPr>
          <p:cNvPr id="7" name="6 Marcador de contenido"/>
          <p:cNvSpPr>
            <a:spLocks noGrp="1"/>
          </p:cNvSpPr>
          <p:nvPr>
            <p:ph idx="1"/>
          </p:nvPr>
        </p:nvSpPr>
        <p:spPr>
          <a:xfrm>
            <a:off x="234616" y="2314095"/>
            <a:ext cx="10506956" cy="3599316"/>
          </a:xfrm>
        </p:spPr>
        <p:txBody>
          <a:bodyPr>
            <a:noAutofit/>
          </a:bodyPr>
          <a:lstStyle/>
          <a:p>
            <a:pPr lvl="0" algn="just">
              <a:lnSpc>
                <a:spcPct val="100000"/>
              </a:lnSpc>
              <a:spcBef>
                <a:spcPts val="600"/>
              </a:spcBef>
            </a:pPr>
            <a:r>
              <a:rPr lang="es-AR" sz="1800" dirty="0" smtClean="0">
                <a:solidFill>
                  <a:srgbClr val="004D86"/>
                </a:solidFill>
                <a:latin typeface="Arial Narrow" pitchFamily="34" charset="0"/>
              </a:rPr>
              <a:t>No obstante la naturaleza jurídica de las actas de deudas e infracción labradas por la AFIP, es indudable que estas actas inician el procedimiento de determinación de oficio y deben por objeto y función delimitar -precisa y concretamente- el alcance del reclamo sobre la obligación y responsabilidad tributaria de un determinado sujeto pasivo. </a:t>
            </a:r>
          </a:p>
          <a:p>
            <a:pPr algn="just">
              <a:lnSpc>
                <a:spcPct val="100000"/>
              </a:lnSpc>
              <a:spcBef>
                <a:spcPts val="600"/>
              </a:spcBef>
            </a:pPr>
            <a:endParaRPr lang="es-AR" sz="1800" dirty="0" smtClean="0">
              <a:solidFill>
                <a:srgbClr val="004D86"/>
              </a:solidFill>
              <a:latin typeface="Arial Narrow" pitchFamily="34" charset="0"/>
            </a:endParaRPr>
          </a:p>
          <a:p>
            <a:pPr algn="just">
              <a:lnSpc>
                <a:spcPct val="100000"/>
              </a:lnSpc>
              <a:spcBef>
                <a:spcPts val="600"/>
              </a:spcBef>
            </a:pPr>
            <a:r>
              <a:rPr lang="es-AR" sz="1800" dirty="0" smtClean="0">
                <a:solidFill>
                  <a:srgbClr val="004D86"/>
                </a:solidFill>
                <a:latin typeface="Arial Narrow" pitchFamily="34" charset="0"/>
              </a:rPr>
              <a:t>Esto no implica que </a:t>
            </a:r>
            <a:r>
              <a:rPr lang="es-AR" sz="1800" dirty="0" smtClean="0">
                <a:solidFill>
                  <a:srgbClr val="004D86"/>
                </a:solidFill>
                <a:latin typeface="Arial Narrow" pitchFamily="34" charset="0"/>
              </a:rPr>
              <a:t>las actas consignen completamente los mismos requisitos exigidos para el acto resolutivo definitivo en lo que al sustento jurídico se refiere, pero si es necesario que el contribuyente pueda tomar conocimiento de la totalidad de las observaciones y cargos formulados con el fin de garantizar el debido proceso adjetivo.</a:t>
            </a:r>
          </a:p>
          <a:p>
            <a:pPr algn="just">
              <a:lnSpc>
                <a:spcPct val="100000"/>
              </a:lnSpc>
              <a:spcBef>
                <a:spcPts val="600"/>
              </a:spcBef>
            </a:pPr>
            <a:endParaRPr lang="es-AR" sz="1800" dirty="0" smtClean="0">
              <a:solidFill>
                <a:srgbClr val="004D86"/>
              </a:solidFill>
              <a:latin typeface="Arial Narrow" pitchFamily="34" charset="0"/>
            </a:endParaRPr>
          </a:p>
          <a:p>
            <a:pPr algn="just">
              <a:lnSpc>
                <a:spcPct val="100000"/>
              </a:lnSpc>
              <a:spcBef>
                <a:spcPts val="600"/>
              </a:spcBef>
            </a:pPr>
            <a:r>
              <a:rPr lang="es-AR" sz="1800" dirty="0" smtClean="0">
                <a:solidFill>
                  <a:srgbClr val="004D86"/>
                </a:solidFill>
                <a:latin typeface="Arial Narrow" pitchFamily="34" charset="0"/>
              </a:rPr>
              <a:t>Por ello, resulta necesario efectuar una seria y consistente revisión del procedimiento de inspección, determinación de deuda y aplicación de sanciones en materia previsional que permitan al contribuyente ejercer un adecuado derecho de defensa, desde su instancia administrativa máxime teniendo en cuenta que debe depositar la totalidad del reclamo para su revisión judicial. </a:t>
            </a:r>
          </a:p>
          <a:p>
            <a:pPr algn="just"/>
            <a:endParaRPr lang="es-ES" sz="1700" dirty="0" smtClean="0">
              <a:solidFill>
                <a:srgbClr val="004D86"/>
              </a:solidFill>
              <a:latin typeface="Arial Narrow" pitchFamily="34" charset="0"/>
            </a:endParaRPr>
          </a:p>
          <a:p>
            <a:pPr lvl="0" algn="just"/>
            <a:endParaRPr lang="es-ES" sz="1600" dirty="0" smtClean="0">
              <a:latin typeface="Arial Narrow" pitchFamily="34" charset="0"/>
            </a:endParaRPr>
          </a:p>
          <a:p>
            <a:endParaRPr lang="es-AR" b="1" dirty="0" smtClean="0">
              <a:latin typeface="Arial Narrow" pitchFamily="34" charset="0"/>
            </a:endParaRPr>
          </a:p>
          <a:p>
            <a:endParaRPr lang="es-ES" b="1" dirty="0" smtClean="0">
              <a:latin typeface="Arial Narrow" pitchFamily="34" charset="0"/>
            </a:endParaRPr>
          </a:p>
          <a:p>
            <a:pPr lvl="0"/>
            <a:endParaRPr lang="es-ES" dirty="0" smtClean="0">
              <a:latin typeface="Arial Narrow" pitchFamily="34" charset="0"/>
            </a:endParaRPr>
          </a:p>
          <a:p>
            <a:endParaRPr lang="es-ES" dirty="0"/>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xmlns="" id="{46CAB861-1975-1945-9EAB-23787E9A2674}"/>
              </a:ext>
            </a:extLst>
          </p:cNvPr>
          <p:cNvPicPr>
            <a:picLocks noChangeAspect="1"/>
          </p:cNvPicPr>
          <p:nvPr/>
        </p:nvPicPr>
        <p:blipFill>
          <a:blip r:embed="rId2"/>
          <a:stretch>
            <a:fillRect/>
          </a:stretch>
        </p:blipFill>
        <p:spPr>
          <a:xfrm>
            <a:off x="7220357" y="1975448"/>
            <a:ext cx="3217652" cy="3217652"/>
          </a:xfrm>
          <a:prstGeom prst="rect">
            <a:avLst/>
          </a:prstGeom>
        </p:spPr>
      </p:pic>
      <p:pic>
        <p:nvPicPr>
          <p:cNvPr id="8" name="7 Imagen" descr="en casa.png"/>
          <p:cNvPicPr>
            <a:picLocks noChangeAspect="1"/>
          </p:cNvPicPr>
          <p:nvPr/>
        </p:nvPicPr>
        <p:blipFill>
          <a:blip r:embed="rId3"/>
          <a:stretch>
            <a:fillRect/>
          </a:stretch>
        </p:blipFill>
        <p:spPr>
          <a:xfrm rot="1000051">
            <a:off x="10111867" y="-40288"/>
            <a:ext cx="1843236" cy="1921911"/>
          </a:xfrm>
          <a:prstGeom prst="rect">
            <a:avLst/>
          </a:prstGeom>
        </p:spPr>
      </p:pic>
      <p:sp>
        <p:nvSpPr>
          <p:cNvPr id="9" name="Título 1">
            <a:extLst>
              <a:ext uri="{FF2B5EF4-FFF2-40B4-BE49-F238E27FC236}">
                <a16:creationId xmlns:a16="http://schemas.microsoft.com/office/drawing/2014/main" xmlns="" id="{B28AE564-D226-674B-9998-2535458A227E}"/>
              </a:ext>
            </a:extLst>
          </p:cNvPr>
          <p:cNvSpPr txBox="1">
            <a:spLocks/>
          </p:cNvSpPr>
          <p:nvPr/>
        </p:nvSpPr>
        <p:spPr>
          <a:xfrm>
            <a:off x="759171" y="2760453"/>
            <a:ext cx="5167176" cy="1362974"/>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AR" sz="4400" i="0" u="none" strike="noStrike" kern="1200" cap="none" spc="0" normalizeH="0" baseline="0" noProof="0" dirty="0" smtClean="0">
                <a:ln>
                  <a:noFill/>
                </a:ln>
                <a:solidFill>
                  <a:srgbClr val="004D86"/>
                </a:solidFill>
                <a:effectLst/>
                <a:uLnTx/>
                <a:uFillTx/>
                <a:latin typeface="Arial Narrow" pitchFamily="34" charset="0"/>
                <a:ea typeface="+mj-ea"/>
                <a:cs typeface="+mj-cs"/>
              </a:rPr>
              <a:t>Muchas gracias, </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s-AR" sz="3200" b="1" i="0" u="none" strike="noStrike" kern="1200" cap="none" spc="0" normalizeH="0" baseline="0" noProof="0" dirty="0" smtClean="0">
                <a:ln>
                  <a:noFill/>
                </a:ln>
                <a:solidFill>
                  <a:srgbClr val="004D86"/>
                </a:solidFill>
                <a:effectLst/>
                <a:uLnTx/>
                <a:uFillTx/>
                <a:latin typeface="Arial Narrow" pitchFamily="34" charset="0"/>
                <a:ea typeface="+mj-ea"/>
                <a:cs typeface="+mj-cs"/>
              </a:rPr>
              <a:t>Fernando Diez</a:t>
            </a:r>
          </a:p>
          <a:p>
            <a:pPr marL="0" marR="0" lvl="0" indent="0" algn="l" defTabSz="914400" rtl="0" eaLnBrk="1" fontAlgn="auto" latinLnBrk="0" hangingPunct="1">
              <a:lnSpc>
                <a:spcPct val="90000"/>
              </a:lnSpc>
              <a:spcBef>
                <a:spcPct val="0"/>
              </a:spcBef>
              <a:spcAft>
                <a:spcPts val="0"/>
              </a:spcAft>
              <a:buClrTx/>
              <a:buSzTx/>
              <a:buFontTx/>
              <a:buNone/>
              <a:tabLst/>
              <a:defRPr/>
            </a:pPr>
            <a:r>
              <a:rPr lang="es-AR" sz="2400" dirty="0" smtClean="0">
                <a:solidFill>
                  <a:srgbClr val="004D86"/>
                </a:solidFill>
                <a:latin typeface="Arial Narrow" pitchFamily="34" charset="0"/>
                <a:ea typeface="+mj-ea"/>
                <a:cs typeface="+mj-cs"/>
              </a:rPr>
              <a:t>fernando@estudiodiez.com</a:t>
            </a:r>
            <a:endParaRPr kumimoji="0" lang="es-ES" sz="2400" i="0" u="none" strike="noStrike" kern="1200" cap="none" spc="0" normalizeH="0" baseline="0" noProof="0" dirty="0">
              <a:ln>
                <a:noFill/>
              </a:ln>
              <a:solidFill>
                <a:srgbClr val="004D86"/>
              </a:solidFill>
              <a:effectLst/>
              <a:uLnTx/>
              <a:uFillTx/>
              <a:latin typeface="Arial Narrow" pitchFamily="34" charset="0"/>
              <a:ea typeface="+mj-ea"/>
              <a:cs typeface="+mj-cs"/>
            </a:endParaRPr>
          </a:p>
        </p:txBody>
      </p:sp>
    </p:spTree>
    <p:extLst>
      <p:ext uri="{BB962C8B-B14F-4D97-AF65-F5344CB8AC3E}">
        <p14:creationId xmlns:p14="http://schemas.microsoft.com/office/powerpoint/2010/main" xmlns="" val="1743104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421528" y="753228"/>
            <a:ext cx="9613861" cy="1080938"/>
          </a:xfrm>
        </p:spPr>
        <p:txBody>
          <a:bodyPr>
            <a:normAutofit/>
          </a:bodyPr>
          <a:lstStyle/>
          <a:p>
            <a:pPr>
              <a:lnSpc>
                <a:spcPct val="100000"/>
              </a:lnSpc>
              <a:spcBef>
                <a:spcPts val="600"/>
              </a:spcBef>
            </a:pPr>
            <a:r>
              <a:rPr lang="es-ES" sz="2800" b="1" dirty="0" smtClean="0">
                <a:solidFill>
                  <a:srgbClr val="004D86"/>
                </a:solidFill>
                <a:latin typeface="Arial Narrow" pitchFamily="34" charset="0"/>
              </a:rPr>
              <a:t>Principio general:</a:t>
            </a:r>
            <a:r>
              <a:rPr lang="es-ES" sz="3200" b="1" dirty="0" smtClean="0">
                <a:solidFill>
                  <a:srgbClr val="004D86"/>
                </a:solidFill>
                <a:latin typeface="Arial Narrow" pitchFamily="34" charset="0"/>
              </a:rPr>
              <a:t> </a:t>
            </a:r>
            <a:r>
              <a:rPr lang="es-ES" sz="2400" b="1" dirty="0" smtClean="0">
                <a:solidFill>
                  <a:srgbClr val="004D86"/>
                </a:solidFill>
                <a:latin typeface="Arial Narrow" pitchFamily="34" charset="0"/>
              </a:rPr>
              <a:t>la determinación tributaria por el sujeto pasivo </a:t>
            </a:r>
            <a:endParaRPr lang="es-ES" sz="3200" b="1" dirty="0" smtClean="0">
              <a:solidFill>
                <a:srgbClr val="004D86"/>
              </a:solidFill>
              <a:latin typeface="Arial Narrow" pitchFamily="34" charset="0"/>
            </a:endParaRPr>
          </a:p>
        </p:txBody>
      </p:sp>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421528" y="2336873"/>
            <a:ext cx="11086110" cy="3873922"/>
          </a:xfrm>
        </p:spPr>
        <p:txBody>
          <a:bodyPr>
            <a:noAutofit/>
          </a:bodyPr>
          <a:lstStyle/>
          <a:p>
            <a:pPr>
              <a:lnSpc>
                <a:spcPct val="100000"/>
              </a:lnSpc>
              <a:spcBef>
                <a:spcPts val="600"/>
              </a:spcBef>
            </a:pPr>
            <a:r>
              <a:rPr lang="es-ES" b="1" dirty="0" smtClean="0">
                <a:solidFill>
                  <a:srgbClr val="004D86"/>
                </a:solidFill>
                <a:latin typeface="Arial Narrow" pitchFamily="34" charset="0"/>
              </a:rPr>
              <a:t>Ley 26.063 </a:t>
            </a:r>
            <a:r>
              <a:rPr lang="es-ES" sz="1800" dirty="0" smtClean="0">
                <a:solidFill>
                  <a:srgbClr val="004D86"/>
                </a:solidFill>
                <a:latin typeface="Arial Narrow" pitchFamily="34" charset="0"/>
              </a:rPr>
              <a:t>(BO 9/12/2005) – Art. 2º, 1er párrafo: Sistema de liquidación y cuantificación (</a:t>
            </a:r>
            <a:r>
              <a:rPr lang="es-ES" sz="1800" b="1" dirty="0" smtClean="0">
                <a:solidFill>
                  <a:srgbClr val="004D86"/>
                </a:solidFill>
                <a:latin typeface="Arial Narrow" pitchFamily="34" charset="0"/>
              </a:rPr>
              <a:t>Autodeclaración</a:t>
            </a:r>
            <a:r>
              <a:rPr lang="es-ES" sz="1800" dirty="0" smtClean="0">
                <a:solidFill>
                  <a:srgbClr val="004D86"/>
                </a:solidFill>
                <a:latin typeface="Arial Narrow" pitchFamily="34" charset="0"/>
              </a:rPr>
              <a:t>)</a:t>
            </a:r>
            <a:endParaRPr lang="es-AR" sz="1800" b="1" dirty="0" smtClean="0">
              <a:solidFill>
                <a:srgbClr val="004D86"/>
              </a:solidFill>
              <a:latin typeface="Arial Narrow" pitchFamily="34" charset="0"/>
            </a:endParaRPr>
          </a:p>
          <a:p>
            <a:pPr lvl="1">
              <a:lnSpc>
                <a:spcPct val="100000"/>
              </a:lnSpc>
              <a:spcBef>
                <a:spcPts val="600"/>
              </a:spcBef>
            </a:pPr>
            <a:r>
              <a:rPr lang="es-ES" sz="1800" dirty="0" smtClean="0">
                <a:solidFill>
                  <a:srgbClr val="004D86"/>
                </a:solidFill>
                <a:latin typeface="Arial Narrow" pitchFamily="34" charset="0"/>
              </a:rPr>
              <a:t>Excepción al principio general: </a:t>
            </a:r>
            <a:r>
              <a:rPr lang="es-ES" sz="1800" b="1" dirty="0" smtClean="0">
                <a:solidFill>
                  <a:srgbClr val="004D86"/>
                </a:solidFill>
                <a:latin typeface="Arial Narrow" pitchFamily="34" charset="0"/>
              </a:rPr>
              <a:t>Determinación de oficio:  </a:t>
            </a:r>
            <a:r>
              <a:rPr lang="es-ES" sz="1800" dirty="0" smtClean="0">
                <a:solidFill>
                  <a:srgbClr val="004D86"/>
                </a:solidFill>
                <a:latin typeface="Arial Narrow" pitchFamily="34" charset="0"/>
              </a:rPr>
              <a:t>Casos en que procede Art. 2º, 2do párrafo</a:t>
            </a:r>
          </a:p>
          <a:p>
            <a:pPr lvl="1">
              <a:lnSpc>
                <a:spcPct val="100000"/>
              </a:lnSpc>
              <a:spcBef>
                <a:spcPts val="600"/>
              </a:spcBef>
            </a:pPr>
            <a:r>
              <a:rPr lang="es-ES" sz="1800" b="1" dirty="0" smtClean="0">
                <a:solidFill>
                  <a:srgbClr val="004D86"/>
                </a:solidFill>
                <a:latin typeface="Arial Narrow" pitchFamily="34" charset="0"/>
              </a:rPr>
              <a:t>Procedimiento de determinación de oficio</a:t>
            </a:r>
            <a:r>
              <a:rPr lang="es-ES" sz="1800" dirty="0" smtClean="0">
                <a:solidFill>
                  <a:srgbClr val="004D86"/>
                </a:solidFill>
                <a:latin typeface="Arial Narrow" pitchFamily="34" charset="0"/>
              </a:rPr>
              <a:t>: Art. 2º, 3er párrafo:  </a:t>
            </a:r>
            <a:r>
              <a:rPr lang="es-ES" sz="1800" b="1" dirty="0" smtClean="0">
                <a:solidFill>
                  <a:srgbClr val="004D86"/>
                </a:solidFill>
                <a:latin typeface="Arial Narrow" pitchFamily="34" charset="0"/>
              </a:rPr>
              <a:t>Ley 18.820 </a:t>
            </a:r>
            <a:r>
              <a:rPr lang="es-ES" sz="1800" dirty="0" smtClean="0">
                <a:solidFill>
                  <a:srgbClr val="004D86"/>
                </a:solidFill>
                <a:latin typeface="Arial Narrow" pitchFamily="34" charset="0"/>
              </a:rPr>
              <a:t>(BO 4/11/1970)</a:t>
            </a:r>
          </a:p>
          <a:p>
            <a:pPr lvl="2">
              <a:lnSpc>
                <a:spcPct val="100000"/>
              </a:lnSpc>
              <a:spcBef>
                <a:spcPts val="600"/>
              </a:spcBef>
            </a:pPr>
            <a:r>
              <a:rPr lang="es-AR" dirty="0" smtClean="0">
                <a:solidFill>
                  <a:srgbClr val="004D86"/>
                </a:solidFill>
                <a:latin typeface="Arial Narrow" pitchFamily="34" charset="0"/>
              </a:rPr>
              <a:t>Resolución General (AFIP) 79/1998 (BO 30/01/1998) – Procedimiento General </a:t>
            </a:r>
          </a:p>
          <a:p>
            <a:pPr lvl="2">
              <a:lnSpc>
                <a:spcPct val="100000"/>
              </a:lnSpc>
              <a:spcBef>
                <a:spcPts val="600"/>
              </a:spcBef>
            </a:pPr>
            <a:r>
              <a:rPr lang="es-AR" dirty="0" smtClean="0">
                <a:solidFill>
                  <a:srgbClr val="004D86"/>
                </a:solidFill>
                <a:latin typeface="Arial Narrow" pitchFamily="34" charset="0"/>
              </a:rPr>
              <a:t>Resolución General (AFIP) 3739/2015 (BO 11/02/2015) – Procedimiento Especial </a:t>
            </a:r>
          </a:p>
          <a:p>
            <a:pPr lvl="2">
              <a:lnSpc>
                <a:spcPct val="100000"/>
              </a:lnSpc>
              <a:spcBef>
                <a:spcPts val="600"/>
              </a:spcBef>
            </a:pPr>
            <a:endParaRPr lang="es-AR" sz="1600" dirty="0" smtClean="0">
              <a:solidFill>
                <a:srgbClr val="004D86"/>
              </a:solidFill>
              <a:latin typeface="Arial Narrow" pitchFamily="34" charset="0"/>
            </a:endParaRPr>
          </a:p>
          <a:p>
            <a:pPr>
              <a:lnSpc>
                <a:spcPct val="100000"/>
              </a:lnSpc>
              <a:spcBef>
                <a:spcPts val="600"/>
              </a:spcBef>
            </a:pPr>
            <a:r>
              <a:rPr lang="es-AR" b="1" dirty="0" smtClean="0">
                <a:solidFill>
                  <a:srgbClr val="004D86"/>
                </a:solidFill>
                <a:latin typeface="Arial Narrow" pitchFamily="34" charset="0"/>
              </a:rPr>
              <a:t>Ley 25.877 </a:t>
            </a:r>
            <a:r>
              <a:rPr lang="es-AR" sz="1800" dirty="0" smtClean="0">
                <a:solidFill>
                  <a:srgbClr val="004D86"/>
                </a:solidFill>
                <a:latin typeface="Arial Narrow" pitchFamily="34" charset="0"/>
              </a:rPr>
              <a:t>(BO 19/03/2004)</a:t>
            </a:r>
          </a:p>
          <a:p>
            <a:pPr lvl="1">
              <a:lnSpc>
                <a:spcPct val="100000"/>
              </a:lnSpc>
              <a:spcBef>
                <a:spcPts val="600"/>
              </a:spcBef>
            </a:pPr>
            <a:r>
              <a:rPr lang="es-ES" sz="1800" dirty="0" smtClean="0">
                <a:solidFill>
                  <a:srgbClr val="004D86"/>
                </a:solidFill>
                <a:latin typeface="Arial Narrow" pitchFamily="34" charset="0"/>
              </a:rPr>
              <a:t>Facultades concurrentes (art. 36)</a:t>
            </a:r>
          </a:p>
          <a:p>
            <a:pPr lvl="1">
              <a:lnSpc>
                <a:spcPct val="100000"/>
              </a:lnSpc>
              <a:spcBef>
                <a:spcPts val="600"/>
              </a:spcBef>
            </a:pPr>
            <a:r>
              <a:rPr lang="es-ES" sz="1800" dirty="0" smtClean="0">
                <a:solidFill>
                  <a:srgbClr val="004D86"/>
                </a:solidFill>
                <a:latin typeface="Arial Narrow" pitchFamily="34" charset="0"/>
              </a:rPr>
              <a:t>Verificar, fiscalizar y sancionar (art. 37</a:t>
            </a:r>
            <a:r>
              <a:rPr lang="es-ES" sz="1800" dirty="0" smtClean="0">
                <a:solidFill>
                  <a:srgbClr val="004D86"/>
                </a:solidFill>
                <a:latin typeface="Arial Narrow" pitchFamily="34" charset="0"/>
              </a:rPr>
              <a:t>). No puede determinar de oficio. </a:t>
            </a:r>
            <a:endParaRPr lang="es-ES" sz="1800" dirty="0" smtClean="0">
              <a:solidFill>
                <a:srgbClr val="004D86"/>
              </a:solidFill>
              <a:latin typeface="Arial Narrow" pitchFamily="34" charset="0"/>
            </a:endParaRPr>
          </a:p>
          <a:p>
            <a:pPr lvl="1">
              <a:lnSpc>
                <a:spcPct val="100000"/>
              </a:lnSpc>
              <a:spcBef>
                <a:spcPts val="600"/>
              </a:spcBef>
            </a:pPr>
            <a:r>
              <a:rPr lang="es-ES" sz="1800" dirty="0" smtClean="0">
                <a:solidFill>
                  <a:srgbClr val="004D86"/>
                </a:solidFill>
                <a:latin typeface="Arial Narrow" pitchFamily="34" charset="0"/>
              </a:rPr>
              <a:t>Procedimiento sumarial ante el MTEySS (Resolución –MTEySS- 655/2005 y sus modificatorias)</a:t>
            </a:r>
            <a:endParaRPr lang="es-AR" sz="1800" dirty="0" smtClean="0">
              <a:solidFill>
                <a:srgbClr val="004D86"/>
              </a:solidFill>
              <a:highlight>
                <a:srgbClr val="FFFF00"/>
              </a:highlight>
              <a:latin typeface="Arial Narrow" pitchFamily="34" charset="0"/>
            </a:endParaRPr>
          </a:p>
          <a:p>
            <a:pPr lvl="2">
              <a:lnSpc>
                <a:spcPct val="100000"/>
              </a:lnSpc>
              <a:spcBef>
                <a:spcPts val="300"/>
              </a:spcBef>
            </a:pPr>
            <a:endParaRPr lang="es-AR" sz="16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60034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512155" y="753228"/>
            <a:ext cx="9809003" cy="1080938"/>
          </a:xfrm>
        </p:spPr>
        <p:txBody>
          <a:bodyPr>
            <a:normAutofit/>
          </a:bodyPr>
          <a:lstStyle/>
          <a:p>
            <a:r>
              <a:rPr lang="es-AR" sz="2800" b="1" dirty="0" smtClean="0">
                <a:solidFill>
                  <a:srgbClr val="004D86"/>
                </a:solidFill>
                <a:latin typeface="Arial Narrow" pitchFamily="34" charset="0"/>
              </a:rPr>
              <a:t>Procedimiento Previsional General </a:t>
            </a:r>
            <a:r>
              <a:rPr lang="es-AR" sz="2800" dirty="0" smtClean="0">
                <a:solidFill>
                  <a:srgbClr val="004D86"/>
                </a:solidFill>
                <a:latin typeface="Arial Narrow" pitchFamily="34" charset="0"/>
              </a:rPr>
              <a:t>– </a:t>
            </a:r>
            <a:r>
              <a:rPr lang="es-AR" sz="2400" dirty="0" smtClean="0">
                <a:solidFill>
                  <a:srgbClr val="004D86"/>
                </a:solidFill>
                <a:latin typeface="Arial Narrow" pitchFamily="34" charset="0"/>
              </a:rPr>
              <a:t>RG (AFIP) 79/1998</a:t>
            </a:r>
            <a:endParaRPr lang="es-AR" sz="2900" dirty="0">
              <a:solidFill>
                <a:srgbClr val="004D86"/>
              </a:solidFill>
              <a:latin typeface="Arial Narrow" pitchFamily="34" charset="0"/>
            </a:endParaRPr>
          </a:p>
        </p:txBody>
      </p:sp>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512155" y="2199736"/>
            <a:ext cx="10016434" cy="4020795"/>
          </a:xfrm>
        </p:spPr>
        <p:txBody>
          <a:bodyPr>
            <a:normAutofit/>
          </a:bodyPr>
          <a:lstStyle/>
          <a:p>
            <a:pPr>
              <a:lnSpc>
                <a:spcPct val="100000"/>
              </a:lnSpc>
              <a:spcBef>
                <a:spcPts val="600"/>
              </a:spcBef>
            </a:pPr>
            <a:r>
              <a:rPr lang="es-AR" b="1" dirty="0" smtClean="0">
                <a:solidFill>
                  <a:srgbClr val="004D86"/>
                </a:solidFill>
                <a:latin typeface="Arial Narrow" pitchFamily="34" charset="0"/>
              </a:rPr>
              <a:t>Procedimiento:</a:t>
            </a:r>
          </a:p>
          <a:p>
            <a:pPr lvl="1">
              <a:lnSpc>
                <a:spcPct val="100000"/>
              </a:lnSpc>
              <a:spcBef>
                <a:spcPts val="600"/>
              </a:spcBef>
            </a:pPr>
            <a:r>
              <a:rPr lang="es-ES" dirty="0" smtClean="0">
                <a:solidFill>
                  <a:srgbClr val="004D86"/>
                </a:solidFill>
                <a:latin typeface="Arial Narrow" pitchFamily="34" charset="0"/>
              </a:rPr>
              <a:t>Actas de determinación de deuda e </a:t>
            </a:r>
            <a:r>
              <a:rPr lang="es-ES" dirty="0" smtClean="0">
                <a:solidFill>
                  <a:srgbClr val="004D86"/>
                </a:solidFill>
                <a:latin typeface="Arial Narrow" pitchFamily="34" charset="0"/>
              </a:rPr>
              <a:t>infracción</a:t>
            </a:r>
          </a:p>
          <a:p>
            <a:pPr lvl="1">
              <a:lnSpc>
                <a:spcPct val="100000"/>
              </a:lnSpc>
              <a:spcBef>
                <a:spcPts val="600"/>
              </a:spcBef>
            </a:pPr>
            <a:r>
              <a:rPr lang="es-ES" dirty="0" smtClean="0">
                <a:solidFill>
                  <a:srgbClr val="004D86"/>
                </a:solidFill>
                <a:latin typeface="Arial Narrow" pitchFamily="34" charset="0"/>
              </a:rPr>
              <a:t>Impugnación </a:t>
            </a:r>
            <a:r>
              <a:rPr lang="es-ES" dirty="0" smtClean="0">
                <a:solidFill>
                  <a:srgbClr val="004D86"/>
                </a:solidFill>
                <a:latin typeface="Arial Narrow" pitchFamily="34" charset="0"/>
              </a:rPr>
              <a:t>administrativa: </a:t>
            </a:r>
            <a:r>
              <a:rPr lang="es-ES" b="1" dirty="0" smtClean="0">
                <a:solidFill>
                  <a:srgbClr val="004D86"/>
                </a:solidFill>
                <a:latin typeface="Arial Narrow" pitchFamily="34" charset="0"/>
              </a:rPr>
              <a:t>15 días hábiles administrativos improrrogables</a:t>
            </a:r>
            <a:endParaRPr lang="es-AR" b="1" dirty="0">
              <a:solidFill>
                <a:srgbClr val="004D86"/>
              </a:solidFill>
              <a:latin typeface="Arial Narrow" pitchFamily="34" charset="0"/>
            </a:endParaRPr>
          </a:p>
          <a:p>
            <a:pPr marL="676275" lvl="2" indent="-225425">
              <a:lnSpc>
                <a:spcPct val="100000"/>
              </a:lnSpc>
              <a:spcBef>
                <a:spcPts val="600"/>
              </a:spcBef>
            </a:pPr>
            <a:r>
              <a:rPr lang="es-AR" sz="2000" dirty="0" smtClean="0">
                <a:solidFill>
                  <a:srgbClr val="004D86"/>
                </a:solidFill>
                <a:latin typeface="Arial Narrow" pitchFamily="34" charset="0"/>
              </a:rPr>
              <a:t>Resolución</a:t>
            </a:r>
          </a:p>
          <a:p>
            <a:pPr marL="676275" lvl="2" indent="-225425">
              <a:lnSpc>
                <a:spcPct val="100000"/>
              </a:lnSpc>
              <a:spcBef>
                <a:spcPts val="600"/>
              </a:spcBef>
            </a:pPr>
            <a:endParaRPr lang="es-AR" sz="2400" dirty="0" smtClean="0">
              <a:solidFill>
                <a:srgbClr val="004D86"/>
              </a:solidFill>
              <a:latin typeface="Arial Narrow" pitchFamily="34" charset="0"/>
            </a:endParaRPr>
          </a:p>
          <a:p>
            <a:pPr marL="219075" lvl="1" indent="-225425">
              <a:lnSpc>
                <a:spcPct val="100000"/>
              </a:lnSpc>
              <a:spcBef>
                <a:spcPts val="600"/>
              </a:spcBef>
            </a:pPr>
            <a:r>
              <a:rPr lang="es-AR" sz="2400" b="1" dirty="0" smtClean="0">
                <a:solidFill>
                  <a:srgbClr val="004D86"/>
                </a:solidFill>
                <a:latin typeface="Arial Narrow" pitchFamily="34" charset="0"/>
              </a:rPr>
              <a:t>Régimen recursivo:</a:t>
            </a:r>
          </a:p>
          <a:p>
            <a:pPr marL="676275" lvl="2" indent="-225425">
              <a:lnSpc>
                <a:spcPct val="100000"/>
              </a:lnSpc>
              <a:spcBef>
                <a:spcPts val="600"/>
              </a:spcBef>
            </a:pPr>
            <a:r>
              <a:rPr lang="es-AR" sz="2000" dirty="0" smtClean="0">
                <a:solidFill>
                  <a:srgbClr val="004D86"/>
                </a:solidFill>
                <a:latin typeface="Arial Narrow" pitchFamily="34" charset="0"/>
              </a:rPr>
              <a:t>Recurso de revisión: </a:t>
            </a:r>
            <a:r>
              <a:rPr lang="es-AR" sz="2000" b="1" dirty="0" smtClean="0">
                <a:solidFill>
                  <a:srgbClr val="004D86"/>
                </a:solidFill>
                <a:latin typeface="Arial Narrow" pitchFamily="34" charset="0"/>
              </a:rPr>
              <a:t>10 días hábiles administrativos</a:t>
            </a:r>
          </a:p>
          <a:p>
            <a:pPr marL="676275" lvl="2" indent="-225425">
              <a:lnSpc>
                <a:spcPct val="100000"/>
              </a:lnSpc>
              <a:spcBef>
                <a:spcPts val="600"/>
              </a:spcBef>
            </a:pPr>
            <a:r>
              <a:rPr lang="es-AR" sz="2000" dirty="0" smtClean="0">
                <a:solidFill>
                  <a:srgbClr val="004D86"/>
                </a:solidFill>
                <a:latin typeface="Arial Narrow" pitchFamily="34" charset="0"/>
              </a:rPr>
              <a:t>Recurso de apelación ante la Cámara Federal de la Seguridad Social</a:t>
            </a:r>
          </a:p>
          <a:p>
            <a:pPr marL="1133475" lvl="3" indent="-225425">
              <a:lnSpc>
                <a:spcPct val="100000"/>
              </a:lnSpc>
              <a:spcBef>
                <a:spcPts val="600"/>
              </a:spcBef>
              <a:buNone/>
            </a:pPr>
            <a:r>
              <a:rPr lang="es-AR" sz="2000" b="1" dirty="0" smtClean="0">
                <a:solidFill>
                  <a:srgbClr val="004D86"/>
                </a:solidFill>
                <a:latin typeface="Arial Narrow" pitchFamily="34" charset="0"/>
              </a:rPr>
              <a:t> 	</a:t>
            </a:r>
            <a:r>
              <a:rPr lang="es-AR" sz="2000" dirty="0" smtClean="0">
                <a:solidFill>
                  <a:srgbClr val="004D86"/>
                </a:solidFill>
                <a:latin typeface="Arial Narrow" pitchFamily="34" charset="0"/>
              </a:rPr>
              <a:t>Contribuyentes con domicilio en CABA: </a:t>
            </a:r>
            <a:r>
              <a:rPr lang="es-AR" sz="2000" b="1" dirty="0" smtClean="0">
                <a:solidFill>
                  <a:srgbClr val="004D86"/>
                </a:solidFill>
                <a:latin typeface="Arial Narrow" pitchFamily="34" charset="0"/>
              </a:rPr>
              <a:t>30 días hábiles judiciales</a:t>
            </a:r>
          </a:p>
          <a:p>
            <a:pPr marL="1133475" lvl="3" indent="-225425">
              <a:lnSpc>
                <a:spcPct val="100000"/>
              </a:lnSpc>
              <a:spcBef>
                <a:spcPts val="600"/>
              </a:spcBef>
              <a:buNone/>
            </a:pPr>
            <a:r>
              <a:rPr lang="es-AR" sz="2000" b="1" dirty="0" smtClean="0">
                <a:solidFill>
                  <a:srgbClr val="004D86"/>
                </a:solidFill>
                <a:latin typeface="Arial Narrow" pitchFamily="34" charset="0"/>
              </a:rPr>
              <a:t>	</a:t>
            </a:r>
            <a:r>
              <a:rPr lang="es-AR" sz="2000" dirty="0" smtClean="0">
                <a:solidFill>
                  <a:srgbClr val="004D86"/>
                </a:solidFill>
                <a:latin typeface="Arial Narrow" pitchFamily="34" charset="0"/>
              </a:rPr>
              <a:t>Contribuyentes con domicilio en el resto del país: </a:t>
            </a:r>
            <a:r>
              <a:rPr lang="es-AR" sz="2000" b="1" dirty="0" smtClean="0">
                <a:solidFill>
                  <a:srgbClr val="004D86"/>
                </a:solidFill>
                <a:latin typeface="Arial Narrow" pitchFamily="34" charset="0"/>
              </a:rPr>
              <a:t>45 días hábiles judiciales </a:t>
            </a:r>
            <a:r>
              <a:rPr lang="es-AR" sz="2000" b="1" dirty="0" smtClean="0">
                <a:solidFill>
                  <a:schemeClr val="tx2"/>
                </a:solidFill>
                <a:latin typeface="Arial Narrow" pitchFamily="34" charset="0"/>
              </a:rPr>
              <a:t>	</a:t>
            </a:r>
            <a:endParaRPr lang="es-AR" sz="2000" dirty="0">
              <a:solidFill>
                <a:schemeClr val="tx2"/>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2486068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513551" y="753228"/>
            <a:ext cx="9613861" cy="1080938"/>
          </a:xfrm>
        </p:spPr>
        <p:txBody>
          <a:bodyPr>
            <a:normAutofit/>
          </a:bodyPr>
          <a:lstStyle/>
          <a:p>
            <a:r>
              <a:rPr lang="es-AR" sz="2800" b="1" dirty="0" smtClean="0">
                <a:solidFill>
                  <a:srgbClr val="004D86"/>
                </a:solidFill>
                <a:latin typeface="Arial Narrow" pitchFamily="34" charset="0"/>
              </a:rPr>
              <a:t>Algunas diferencias esenciales con el procedimiento impositivo </a:t>
            </a:r>
            <a:endParaRPr lang="es-AR" sz="2800" b="1" dirty="0">
              <a:solidFill>
                <a:srgbClr val="004D86"/>
              </a:solidFill>
              <a:latin typeface="Arial Narrow" pitchFamily="34" charset="0"/>
            </a:endParaRPr>
          </a:p>
        </p:txBody>
      </p:sp>
      <p:sp>
        <p:nvSpPr>
          <p:cNvPr id="5"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576804" y="2208362"/>
            <a:ext cx="10413249" cy="4278702"/>
          </a:xfrm>
        </p:spPr>
        <p:txBody>
          <a:bodyPr>
            <a:noAutofit/>
          </a:bodyPr>
          <a:lstStyle/>
          <a:p>
            <a:pPr>
              <a:buNone/>
            </a:pPr>
            <a:r>
              <a:rPr lang="es-ES" sz="1800" dirty="0" smtClean="0">
                <a:solidFill>
                  <a:srgbClr val="004D86"/>
                </a:solidFill>
                <a:latin typeface="Arial Narrow" pitchFamily="34" charset="0"/>
              </a:rPr>
              <a:t> </a:t>
            </a:r>
            <a:endParaRPr lang="es-ES" dirty="0" smtClean="0">
              <a:solidFill>
                <a:srgbClr val="004D86"/>
              </a:solidFill>
              <a:latin typeface="Arial Narrow" pitchFamily="34" charset="0"/>
            </a:endParaRPr>
          </a:p>
          <a:p>
            <a:pPr>
              <a:lnSpc>
                <a:spcPct val="100000"/>
              </a:lnSpc>
              <a:spcBef>
                <a:spcPts val="0"/>
              </a:spcBef>
              <a:buNone/>
            </a:pPr>
            <a:r>
              <a:rPr lang="es-ES" sz="2200" b="1" dirty="0" smtClean="0">
                <a:solidFill>
                  <a:srgbClr val="004D86"/>
                </a:solidFill>
                <a:latin typeface="Arial Narrow" pitchFamily="34" charset="0"/>
              </a:rPr>
              <a:t>a) Prevista vs. Vista </a:t>
            </a:r>
          </a:p>
          <a:p>
            <a:pPr>
              <a:lnSpc>
                <a:spcPct val="100000"/>
              </a:lnSpc>
              <a:spcBef>
                <a:spcPts val="0"/>
              </a:spcBef>
              <a:buNone/>
            </a:pPr>
            <a:endParaRPr lang="es-ES" sz="2200" b="1" dirty="0" smtClean="0">
              <a:solidFill>
                <a:srgbClr val="004D86"/>
              </a:solidFill>
              <a:latin typeface="Arial Narrow" pitchFamily="34" charset="0"/>
            </a:endParaRPr>
          </a:p>
          <a:p>
            <a:pPr>
              <a:lnSpc>
                <a:spcPct val="100000"/>
              </a:lnSpc>
              <a:spcBef>
                <a:spcPts val="0"/>
              </a:spcBef>
              <a:buNone/>
            </a:pPr>
            <a:r>
              <a:rPr lang="es-ES" sz="2200" b="1" dirty="0" smtClean="0">
                <a:solidFill>
                  <a:srgbClr val="004D86"/>
                </a:solidFill>
                <a:latin typeface="Arial Narrow" pitchFamily="34" charset="0"/>
              </a:rPr>
              <a:t>b) Plazo para impugnar: </a:t>
            </a:r>
            <a:r>
              <a:rPr lang="es-ES" sz="2000" dirty="0" smtClean="0">
                <a:solidFill>
                  <a:srgbClr val="004D86"/>
                </a:solidFill>
                <a:latin typeface="Arial Narrow" pitchFamily="34" charset="0"/>
              </a:rPr>
              <a:t>15 días hábiles administrativos improrrogables </a:t>
            </a:r>
            <a:endParaRPr lang="es-ES" sz="2200" dirty="0" smtClean="0">
              <a:solidFill>
                <a:srgbClr val="004D86"/>
              </a:solidFill>
              <a:latin typeface="Arial Narrow" pitchFamily="34" charset="0"/>
            </a:endParaRPr>
          </a:p>
          <a:p>
            <a:pPr>
              <a:lnSpc>
                <a:spcPct val="100000"/>
              </a:lnSpc>
              <a:spcBef>
                <a:spcPts val="0"/>
              </a:spcBef>
              <a:buNone/>
            </a:pPr>
            <a:endParaRPr lang="es-ES" sz="2200" b="1" dirty="0" smtClean="0">
              <a:solidFill>
                <a:srgbClr val="004D86"/>
              </a:solidFill>
              <a:latin typeface="Arial Narrow" pitchFamily="34" charset="0"/>
            </a:endParaRPr>
          </a:p>
          <a:p>
            <a:pPr>
              <a:lnSpc>
                <a:spcPct val="100000"/>
              </a:lnSpc>
              <a:spcBef>
                <a:spcPts val="0"/>
              </a:spcBef>
              <a:buNone/>
            </a:pPr>
            <a:r>
              <a:rPr lang="es-ES" sz="2200" b="1" dirty="0" smtClean="0">
                <a:solidFill>
                  <a:srgbClr val="004D86"/>
                </a:solidFill>
                <a:latin typeface="Arial Narrow" pitchFamily="34" charset="0"/>
              </a:rPr>
              <a:t>c) No presentación de impugnación: </a:t>
            </a:r>
            <a:r>
              <a:rPr lang="es-ES" sz="2000" dirty="0" smtClean="0">
                <a:solidFill>
                  <a:srgbClr val="004D86"/>
                </a:solidFill>
                <a:latin typeface="Arial Narrow" pitchFamily="34" charset="0"/>
              </a:rPr>
              <a:t>Ejecutoriedad de la deuda y multa (artículo 12 de la ley 18.820) </a:t>
            </a:r>
            <a:endParaRPr lang="es-ES" sz="2200" dirty="0" smtClean="0">
              <a:solidFill>
                <a:srgbClr val="004D86"/>
              </a:solidFill>
              <a:latin typeface="Arial Narrow" pitchFamily="34" charset="0"/>
            </a:endParaRPr>
          </a:p>
          <a:p>
            <a:pPr>
              <a:lnSpc>
                <a:spcPct val="100000"/>
              </a:lnSpc>
              <a:spcBef>
                <a:spcPts val="0"/>
              </a:spcBef>
              <a:buNone/>
            </a:pPr>
            <a:endParaRPr lang="es-ES" sz="2200" b="1" dirty="0" smtClean="0">
              <a:solidFill>
                <a:srgbClr val="004D86"/>
              </a:solidFill>
              <a:latin typeface="Arial Narrow" pitchFamily="34" charset="0"/>
            </a:endParaRPr>
          </a:p>
          <a:p>
            <a:pPr>
              <a:lnSpc>
                <a:spcPct val="100000"/>
              </a:lnSpc>
              <a:spcBef>
                <a:spcPts val="0"/>
              </a:spcBef>
              <a:buNone/>
            </a:pPr>
            <a:r>
              <a:rPr lang="es-ES" sz="2200" b="1" dirty="0" smtClean="0">
                <a:solidFill>
                  <a:srgbClr val="004D86"/>
                </a:solidFill>
                <a:latin typeface="Arial Narrow" pitchFamily="34" charset="0"/>
              </a:rPr>
              <a:t>d) Régimen recursivo: </a:t>
            </a:r>
            <a:r>
              <a:rPr lang="es-ES" sz="2000" dirty="0" smtClean="0">
                <a:solidFill>
                  <a:srgbClr val="004D86"/>
                </a:solidFill>
                <a:latin typeface="Arial Narrow" pitchFamily="34" charset="0"/>
              </a:rPr>
              <a:t>opción no excluyente. No es competente el TFN </a:t>
            </a:r>
            <a:endParaRPr lang="es-ES" sz="2200" dirty="0" smtClean="0">
              <a:solidFill>
                <a:srgbClr val="004D86"/>
              </a:solidFill>
              <a:latin typeface="Arial Narrow" pitchFamily="34" charset="0"/>
            </a:endParaRPr>
          </a:p>
          <a:p>
            <a:pPr>
              <a:lnSpc>
                <a:spcPct val="100000"/>
              </a:lnSpc>
              <a:spcBef>
                <a:spcPts val="0"/>
              </a:spcBef>
              <a:buNone/>
            </a:pPr>
            <a:endParaRPr lang="es-ES" sz="2200" b="1" dirty="0" smtClean="0">
              <a:solidFill>
                <a:srgbClr val="004D86"/>
              </a:solidFill>
              <a:latin typeface="Arial Narrow" pitchFamily="34" charset="0"/>
            </a:endParaRPr>
          </a:p>
          <a:p>
            <a:pPr>
              <a:lnSpc>
                <a:spcPct val="100000"/>
              </a:lnSpc>
              <a:spcBef>
                <a:spcPts val="0"/>
              </a:spcBef>
              <a:buNone/>
            </a:pPr>
            <a:r>
              <a:rPr lang="es-ES" sz="2200" b="1" dirty="0" smtClean="0">
                <a:solidFill>
                  <a:srgbClr val="004D86"/>
                </a:solidFill>
                <a:latin typeface="Arial Narrow" pitchFamily="34" charset="0"/>
              </a:rPr>
              <a:t>e) Solve et repete: </a:t>
            </a:r>
            <a:r>
              <a:rPr lang="es-ES" sz="2000" dirty="0" smtClean="0">
                <a:solidFill>
                  <a:srgbClr val="004D86"/>
                </a:solidFill>
                <a:latin typeface="Arial Narrow" pitchFamily="34" charset="0"/>
              </a:rPr>
              <a:t>artículo 15 de la ley 18.820 </a:t>
            </a:r>
            <a:endParaRPr lang="es-ES" sz="2200" dirty="0" smtClean="0">
              <a:solidFill>
                <a:srgbClr val="004D86"/>
              </a:solidFill>
              <a:latin typeface="Arial Narrow" pitchFamily="34" charset="0"/>
            </a:endParaRPr>
          </a:p>
          <a:p>
            <a:pPr lvl="1">
              <a:spcBef>
                <a:spcPts val="600"/>
              </a:spcBef>
              <a:buNone/>
            </a:pPr>
            <a:endParaRPr lang="es-AR" sz="1800" dirty="0" smtClean="0">
              <a:solidFill>
                <a:srgbClr val="004D86"/>
              </a:solidFill>
              <a:latin typeface="Arial Narrow" pitchFamily="34" charset="0"/>
            </a:endParaRPr>
          </a:p>
          <a:p>
            <a:pPr lvl="1">
              <a:spcBef>
                <a:spcPts val="600"/>
              </a:spcBef>
            </a:pPr>
            <a:endParaRPr lang="es-AR" sz="1800" dirty="0" smtClean="0">
              <a:solidFill>
                <a:srgbClr val="004D86"/>
              </a:solidFill>
              <a:latin typeface="Arial Narrow" pitchFamily="34" charset="0"/>
            </a:endParaRPr>
          </a:p>
          <a:p>
            <a:pPr lvl="1">
              <a:spcBef>
                <a:spcPts val="600"/>
              </a:spcBef>
            </a:pPr>
            <a:endParaRPr lang="es-AR" sz="1800" dirty="0" smtClean="0">
              <a:solidFill>
                <a:srgbClr val="004D86"/>
              </a:solidFill>
              <a:latin typeface="Arial Narrow" pitchFamily="34" charset="0"/>
            </a:endParaRPr>
          </a:p>
          <a:p>
            <a:pPr lvl="1">
              <a:spcBef>
                <a:spcPts val="600"/>
              </a:spcBef>
            </a:pPr>
            <a:endParaRPr lang="es-AR" sz="1800" dirty="0" smtClean="0">
              <a:solidFill>
                <a:srgbClr val="004D86"/>
              </a:solidFill>
              <a:latin typeface="Arial Narrow" pitchFamily="34" charset="0"/>
            </a:endParaRPr>
          </a:p>
          <a:p>
            <a:pPr lvl="1">
              <a:spcBef>
                <a:spcPts val="600"/>
              </a:spcBef>
            </a:pPr>
            <a:endParaRPr lang="es-AR" sz="1800" dirty="0" smtClean="0">
              <a:solidFill>
                <a:srgbClr val="004D86"/>
              </a:solidFill>
              <a:latin typeface="Arial Narrow" pitchFamily="34" charset="0"/>
            </a:endParaRPr>
          </a:p>
          <a:p>
            <a:pPr lvl="1">
              <a:spcBef>
                <a:spcPts val="600"/>
              </a:spcBef>
            </a:pPr>
            <a:endParaRPr lang="es-AR" dirty="0" smtClean="0">
              <a:solidFill>
                <a:srgbClr val="004D86"/>
              </a:solidFill>
              <a:latin typeface="Arial Narrow" pitchFamily="34" charset="0"/>
            </a:endParaRPr>
          </a:p>
          <a:p>
            <a:endParaRPr lang="es-AR" dirty="0" smtClean="0"/>
          </a:p>
          <a:p>
            <a:pPr lvl="1">
              <a:buNone/>
            </a:pPr>
            <a:endParaRPr lang="es-AR" dirty="0" smtClean="0"/>
          </a:p>
        </p:txBody>
      </p:sp>
      <p:pic>
        <p:nvPicPr>
          <p:cNvPr id="7" name="6 Imagen" descr="unnamed.jpg"/>
          <p:cNvPicPr>
            <a:picLocks noChangeAspect="1"/>
          </p:cNvPicPr>
          <p:nvPr/>
        </p:nvPicPr>
        <p:blipFill>
          <a:blip r:embed="rId3"/>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876510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p:txBody>
          <a:bodyPr>
            <a:normAutofit/>
          </a:bodyPr>
          <a:lstStyle/>
          <a:p>
            <a:r>
              <a:rPr lang="es-AR" sz="2800" b="1" dirty="0" smtClean="0">
                <a:solidFill>
                  <a:srgbClr val="004D86"/>
                </a:solidFill>
                <a:latin typeface="Arial Narrow" pitchFamily="34" charset="0"/>
              </a:rPr>
              <a:t>Actas labradas por la Administración </a:t>
            </a:r>
            <a:endParaRPr lang="es-AR" sz="2800" dirty="0">
              <a:solidFill>
                <a:srgbClr val="004D86"/>
              </a:solidFill>
              <a:latin typeface="Arial Narrow" pitchFamily="34" charset="0"/>
            </a:endParaRPr>
          </a:p>
        </p:txBody>
      </p:sp>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128230" y="2203383"/>
            <a:ext cx="11327649" cy="4016262"/>
          </a:xfrm>
        </p:spPr>
        <p:txBody>
          <a:bodyPr>
            <a:noAutofit/>
          </a:bodyPr>
          <a:lstStyle/>
          <a:p>
            <a:pPr algn="just">
              <a:lnSpc>
                <a:spcPct val="100000"/>
              </a:lnSpc>
              <a:spcBef>
                <a:spcPts val="600"/>
              </a:spcBef>
            </a:pPr>
            <a:r>
              <a:rPr lang="es-ES" b="1" dirty="0" smtClean="0">
                <a:solidFill>
                  <a:srgbClr val="004D86"/>
                </a:solidFill>
                <a:latin typeface="Arial Narrow" pitchFamily="34" charset="0"/>
              </a:rPr>
              <a:t>Tipos de actas: </a:t>
            </a:r>
          </a:p>
          <a:p>
            <a:pPr lvl="1" algn="just">
              <a:lnSpc>
                <a:spcPct val="100000"/>
              </a:lnSpc>
              <a:spcBef>
                <a:spcPts val="600"/>
              </a:spcBef>
            </a:pPr>
            <a:r>
              <a:rPr lang="es-ES" sz="1800" b="1" dirty="0" smtClean="0">
                <a:solidFill>
                  <a:srgbClr val="004D86"/>
                </a:solidFill>
                <a:latin typeface="Arial Narrow" pitchFamily="34" charset="0"/>
              </a:rPr>
              <a:t>Actas de inspección </a:t>
            </a:r>
            <a:r>
              <a:rPr lang="es-ES" sz="1600" b="1" dirty="0" smtClean="0">
                <a:solidFill>
                  <a:srgbClr val="004D86"/>
                </a:solidFill>
                <a:latin typeface="Arial Narrow" pitchFamily="34" charset="0"/>
              </a:rPr>
              <a:t>(relevamiento de personal)</a:t>
            </a:r>
            <a:endParaRPr lang="es-ES" sz="1800" b="1" dirty="0" smtClean="0">
              <a:solidFill>
                <a:srgbClr val="004D86"/>
              </a:solidFill>
              <a:latin typeface="Arial Narrow" pitchFamily="34" charset="0"/>
            </a:endParaRPr>
          </a:p>
          <a:p>
            <a:pPr lvl="1" algn="just">
              <a:lnSpc>
                <a:spcPct val="100000"/>
              </a:lnSpc>
              <a:spcBef>
                <a:spcPts val="600"/>
              </a:spcBef>
            </a:pPr>
            <a:r>
              <a:rPr lang="es-ES" sz="1800" b="1" dirty="0" smtClean="0">
                <a:solidFill>
                  <a:srgbClr val="004D86"/>
                </a:solidFill>
                <a:latin typeface="Arial Narrow" pitchFamily="34" charset="0"/>
              </a:rPr>
              <a:t>Actas de inspección </a:t>
            </a:r>
            <a:r>
              <a:rPr lang="es-ES" sz="1600" b="1" dirty="0" smtClean="0">
                <a:solidFill>
                  <a:srgbClr val="004D86"/>
                </a:solidFill>
                <a:latin typeface="Arial Narrow" pitchFamily="34" charset="0"/>
              </a:rPr>
              <a:t>(determinación de deuda e infracción)</a:t>
            </a:r>
            <a:endParaRPr lang="es-ES" sz="1800" b="1" dirty="0" smtClean="0">
              <a:solidFill>
                <a:srgbClr val="004D86"/>
              </a:solidFill>
              <a:latin typeface="Arial Narrow" pitchFamily="34" charset="0"/>
            </a:endParaRPr>
          </a:p>
          <a:p>
            <a:pPr lvl="1" algn="just">
              <a:lnSpc>
                <a:spcPct val="100000"/>
              </a:lnSpc>
              <a:spcBef>
                <a:spcPts val="600"/>
              </a:spcBef>
            </a:pPr>
            <a:r>
              <a:rPr lang="es-ES" sz="1800" dirty="0" smtClean="0">
                <a:solidFill>
                  <a:srgbClr val="004D86"/>
                </a:solidFill>
                <a:latin typeface="Arial Narrow" pitchFamily="34" charset="0"/>
              </a:rPr>
              <a:t>Actas que se labran durante el procedimiento </a:t>
            </a:r>
            <a:r>
              <a:rPr lang="es-ES" sz="1600" dirty="0" smtClean="0">
                <a:solidFill>
                  <a:srgbClr val="004D86"/>
                </a:solidFill>
                <a:latin typeface="Arial Narrow" pitchFamily="34" charset="0"/>
              </a:rPr>
              <a:t>(pedido de vista de las actuaciones -arts. 38 y 76 DRLPAN - o declaración testimonial)</a:t>
            </a:r>
            <a:endParaRPr lang="es-ES" sz="1800" dirty="0" smtClean="0">
              <a:solidFill>
                <a:srgbClr val="004D86"/>
              </a:solidFill>
              <a:latin typeface="Arial Narrow" pitchFamily="34" charset="0"/>
            </a:endParaRPr>
          </a:p>
          <a:p>
            <a:pPr lvl="1" algn="just">
              <a:lnSpc>
                <a:spcPct val="100000"/>
              </a:lnSpc>
              <a:spcBef>
                <a:spcPts val="600"/>
              </a:spcBef>
            </a:pPr>
            <a:r>
              <a:rPr lang="es-ES" sz="1800" dirty="0" smtClean="0">
                <a:solidFill>
                  <a:srgbClr val="004D86"/>
                </a:solidFill>
                <a:latin typeface="Arial Narrow" pitchFamily="34" charset="0"/>
              </a:rPr>
              <a:t>Actas de notificación </a:t>
            </a:r>
            <a:r>
              <a:rPr lang="es-ES" sz="1600" dirty="0" smtClean="0">
                <a:solidFill>
                  <a:srgbClr val="004D86"/>
                </a:solidFill>
                <a:latin typeface="Arial Narrow" pitchFamily="34" charset="0"/>
              </a:rPr>
              <a:t>(art. 100 de la ley 11.683) </a:t>
            </a:r>
            <a:endParaRPr lang="es-ES" sz="1800" dirty="0" smtClean="0">
              <a:solidFill>
                <a:srgbClr val="004D86"/>
              </a:solidFill>
              <a:latin typeface="Arial Narrow" pitchFamily="34" charset="0"/>
            </a:endParaRPr>
          </a:p>
          <a:p>
            <a:pPr algn="just">
              <a:lnSpc>
                <a:spcPct val="100000"/>
              </a:lnSpc>
              <a:spcBef>
                <a:spcPts val="600"/>
              </a:spcBef>
            </a:pPr>
            <a:endParaRPr lang="es-ES" b="1" dirty="0" smtClean="0">
              <a:solidFill>
                <a:srgbClr val="004D86"/>
              </a:solidFill>
              <a:latin typeface="Arial Narrow" pitchFamily="34" charset="0"/>
            </a:endParaRPr>
          </a:p>
          <a:p>
            <a:pPr algn="just">
              <a:lnSpc>
                <a:spcPct val="100000"/>
              </a:lnSpc>
              <a:spcBef>
                <a:spcPts val="600"/>
              </a:spcBef>
            </a:pPr>
            <a:r>
              <a:rPr lang="es-ES" b="1" dirty="0" smtClean="0">
                <a:solidFill>
                  <a:srgbClr val="004D86"/>
                </a:solidFill>
                <a:latin typeface="Arial Narrow" pitchFamily="34" charset="0"/>
              </a:rPr>
              <a:t>Actas de inspección (relevamiento de personal)</a:t>
            </a:r>
            <a:endParaRPr lang="es-AR" b="1" dirty="0" smtClean="0">
              <a:solidFill>
                <a:srgbClr val="004D86"/>
              </a:solidFill>
              <a:latin typeface="Arial Narrow" pitchFamily="34" charset="0"/>
            </a:endParaRPr>
          </a:p>
          <a:p>
            <a:pPr lvl="1" algn="just">
              <a:lnSpc>
                <a:spcPct val="100000"/>
              </a:lnSpc>
              <a:spcBef>
                <a:spcPts val="600"/>
              </a:spcBef>
            </a:pPr>
            <a:r>
              <a:rPr lang="es-ES" sz="1700" b="1" dirty="0" smtClean="0">
                <a:solidFill>
                  <a:srgbClr val="004D86"/>
                </a:solidFill>
                <a:latin typeface="Arial Narrow" pitchFamily="34" charset="0"/>
              </a:rPr>
              <a:t>Facultades de verificación y fiscalización </a:t>
            </a:r>
            <a:r>
              <a:rPr lang="es-ES" sz="1700" dirty="0" smtClean="0">
                <a:solidFill>
                  <a:srgbClr val="004D86"/>
                </a:solidFill>
                <a:latin typeface="Arial Narrow" pitchFamily="34" charset="0"/>
              </a:rPr>
              <a:t>(arts. 35 de la ley 11.683 y 10 de la ley 18.820).</a:t>
            </a:r>
          </a:p>
          <a:p>
            <a:pPr lvl="1" algn="just">
              <a:lnSpc>
                <a:spcPct val="100000"/>
              </a:lnSpc>
              <a:spcBef>
                <a:spcPts val="600"/>
              </a:spcBef>
            </a:pPr>
            <a:r>
              <a:rPr lang="es-ES" sz="1700" b="1" dirty="0" smtClean="0">
                <a:solidFill>
                  <a:srgbClr val="004D86"/>
                </a:solidFill>
                <a:latin typeface="Arial Narrow" pitchFamily="34" charset="0"/>
              </a:rPr>
              <a:t>Trabajo Registrado en Línea </a:t>
            </a:r>
            <a:r>
              <a:rPr lang="es-AR" sz="1700" dirty="0" smtClean="0">
                <a:solidFill>
                  <a:srgbClr val="004D86"/>
                </a:solidFill>
                <a:latin typeface="Arial Narrow" pitchFamily="34" charset="0"/>
              </a:rPr>
              <a:t>–</a:t>
            </a:r>
            <a:r>
              <a:rPr lang="es-ES" sz="1700" dirty="0" smtClean="0">
                <a:solidFill>
                  <a:srgbClr val="004D86"/>
                </a:solidFill>
                <a:latin typeface="Arial Narrow" pitchFamily="34" charset="0"/>
              </a:rPr>
              <a:t> RG (AFIP)  3655 (BO 28/07/2014) </a:t>
            </a:r>
            <a:r>
              <a:rPr lang="es-AR" sz="1700" dirty="0" smtClean="0">
                <a:solidFill>
                  <a:srgbClr val="004D86"/>
                </a:solidFill>
                <a:latin typeface="Arial Narrow" pitchFamily="34" charset="0"/>
              </a:rPr>
              <a:t>– </a:t>
            </a:r>
            <a:r>
              <a:rPr lang="es-AR" sz="1600" dirty="0" smtClean="0">
                <a:solidFill>
                  <a:srgbClr val="004D86"/>
                </a:solidFill>
                <a:latin typeface="Arial Narrow" pitchFamily="34" charset="0"/>
              </a:rPr>
              <a:t>Herramienta informática que permite emitir, en forma digital, las planillas de relevamiento de personal, e imprimir cupones que será firmados en forma ol</a:t>
            </a:r>
            <a:r>
              <a:rPr lang="es-AR" sz="1600" dirty="0" smtClean="0">
                <a:solidFill>
                  <a:srgbClr val="004D86"/>
                </a:solidFill>
                <a:latin typeface="Arial Narrow" pitchFamily="34" charset="0"/>
              </a:rPr>
              <a:t>ógrafa por el trabajador. </a:t>
            </a:r>
            <a:endParaRPr lang="es-ES" sz="17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60034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00CC109-E152-624E-B65D-78CADF4BAC80}"/>
              </a:ext>
            </a:extLst>
          </p:cNvPr>
          <p:cNvSpPr>
            <a:spLocks noGrp="1"/>
          </p:cNvSpPr>
          <p:nvPr>
            <p:ph type="title"/>
          </p:nvPr>
        </p:nvSpPr>
        <p:spPr>
          <a:xfrm>
            <a:off x="461795" y="753228"/>
            <a:ext cx="9613861" cy="1080938"/>
          </a:xfrm>
        </p:spPr>
        <p:txBody>
          <a:bodyPr>
            <a:normAutofit/>
          </a:bodyPr>
          <a:lstStyle/>
          <a:p>
            <a:r>
              <a:rPr lang="es-AR" sz="2800" b="1" dirty="0" smtClean="0">
                <a:solidFill>
                  <a:srgbClr val="004D86"/>
                </a:solidFill>
                <a:latin typeface="Arial Narrow" pitchFamily="34" charset="0"/>
              </a:rPr>
              <a:t>Las actas de relevamiento de personal </a:t>
            </a:r>
            <a:r>
              <a:rPr lang="es-AR" sz="2000" b="1" dirty="0" smtClean="0">
                <a:solidFill>
                  <a:srgbClr val="004D86"/>
                </a:solidFill>
                <a:latin typeface="Arial Narrow" pitchFamily="34" charset="0"/>
              </a:rPr>
              <a:t>– Carga de la prueba y valor probatorio</a:t>
            </a:r>
            <a:endParaRPr lang="es-AR" sz="2800" dirty="0">
              <a:solidFill>
                <a:srgbClr val="004D86"/>
              </a:solidFill>
              <a:latin typeface="Arial Narrow" pitchFamily="34" charset="0"/>
            </a:endParaRPr>
          </a:p>
        </p:txBody>
      </p:sp>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128230" y="2108496"/>
            <a:ext cx="11198253" cy="4102523"/>
          </a:xfrm>
        </p:spPr>
        <p:txBody>
          <a:bodyPr>
            <a:noAutofit/>
          </a:bodyPr>
          <a:lstStyle/>
          <a:p>
            <a:pPr algn="just">
              <a:lnSpc>
                <a:spcPct val="100000"/>
              </a:lnSpc>
              <a:spcBef>
                <a:spcPts val="1800"/>
              </a:spcBef>
            </a:pPr>
            <a:r>
              <a:rPr lang="es-ES" sz="1800" dirty="0" smtClean="0">
                <a:solidFill>
                  <a:srgbClr val="004D86"/>
                </a:solidFill>
                <a:latin typeface="Arial Narrow" pitchFamily="34" charset="0"/>
              </a:rPr>
              <a:t>Las actas labradas por los funcionarios fiscales, en el ejercicio de sus funciones, </a:t>
            </a:r>
            <a:r>
              <a:rPr lang="es-ES" sz="1800" b="1" dirty="0" smtClean="0">
                <a:solidFill>
                  <a:srgbClr val="004D86"/>
                </a:solidFill>
                <a:latin typeface="Arial Narrow" pitchFamily="34" charset="0"/>
              </a:rPr>
              <a:t>son instrumentos públicos </a:t>
            </a:r>
            <a:r>
              <a:rPr lang="es-ES" sz="1800" dirty="0" smtClean="0">
                <a:solidFill>
                  <a:srgbClr val="004D86"/>
                </a:solidFill>
                <a:latin typeface="Arial Narrow" pitchFamily="34" charset="0"/>
              </a:rPr>
              <a:t>en virtud de lo previsto por el art. 289, inc. b), del Código Civil y Comercial de la Nación. </a:t>
            </a:r>
          </a:p>
          <a:p>
            <a:pPr algn="just">
              <a:lnSpc>
                <a:spcPct val="100000"/>
              </a:lnSpc>
              <a:spcBef>
                <a:spcPts val="1800"/>
              </a:spcBef>
            </a:pPr>
            <a:r>
              <a:rPr lang="es-AR" sz="1800" u="sng" dirty="0" smtClean="0">
                <a:solidFill>
                  <a:srgbClr val="004D86"/>
                </a:solidFill>
                <a:latin typeface="Arial Narrow" pitchFamily="34" charset="0"/>
              </a:rPr>
              <a:t>No podemos confundir el </a:t>
            </a:r>
            <a:r>
              <a:rPr lang="es-AR" sz="1800" b="1" u="sng" dirty="0" smtClean="0">
                <a:solidFill>
                  <a:srgbClr val="004D86"/>
                </a:solidFill>
                <a:latin typeface="Arial Narrow" pitchFamily="34" charset="0"/>
              </a:rPr>
              <a:t>aspecto probatorio de la autenticidad del acto.</a:t>
            </a:r>
            <a:r>
              <a:rPr lang="es-AR" sz="1800" dirty="0" smtClean="0">
                <a:solidFill>
                  <a:srgbClr val="004D86"/>
                </a:solidFill>
                <a:latin typeface="Arial Narrow" pitchFamily="34" charset="0"/>
              </a:rPr>
              <a:t> La autenticidad del acto no implica, la verdad y la legitimidad </a:t>
            </a:r>
            <a:r>
              <a:rPr lang="es-AR" sz="1800" dirty="0" smtClean="0">
                <a:solidFill>
                  <a:srgbClr val="004D86"/>
                </a:solidFill>
                <a:latin typeface="Arial Narrow" pitchFamily="34" charset="0"/>
              </a:rPr>
              <a:t>de su contenido.  </a:t>
            </a:r>
            <a:endParaRPr lang="es-AR" sz="1800" dirty="0" smtClean="0">
              <a:solidFill>
                <a:srgbClr val="004D86"/>
              </a:solidFill>
              <a:latin typeface="Arial Narrow" pitchFamily="34" charset="0"/>
            </a:endParaRPr>
          </a:p>
          <a:p>
            <a:pPr algn="just">
              <a:lnSpc>
                <a:spcPct val="100000"/>
              </a:lnSpc>
              <a:spcBef>
                <a:spcPts val="1800"/>
              </a:spcBef>
            </a:pPr>
            <a:r>
              <a:rPr lang="es-AR" sz="1800" dirty="0" smtClean="0">
                <a:solidFill>
                  <a:srgbClr val="004D86"/>
                </a:solidFill>
                <a:latin typeface="Arial Narrow" pitchFamily="34" charset="0"/>
              </a:rPr>
              <a:t>La plena fe a que el artículo 296 hace referencia, de los hechos que el oficial ha cumplido o ha presenciado, </a:t>
            </a:r>
            <a:r>
              <a:rPr lang="es-AR" sz="1800" dirty="0" smtClean="0">
                <a:solidFill>
                  <a:srgbClr val="004D86"/>
                </a:solidFill>
                <a:latin typeface="Arial Narrow" pitchFamily="34" charset="0"/>
              </a:rPr>
              <a:t>a </a:t>
            </a:r>
            <a:r>
              <a:rPr lang="es-AR" sz="1800" dirty="0" smtClean="0">
                <a:solidFill>
                  <a:srgbClr val="004D86"/>
                </a:solidFill>
                <a:latin typeface="Arial Narrow" pitchFamily="34" charset="0"/>
              </a:rPr>
              <a:t>la </a:t>
            </a:r>
            <a:r>
              <a:rPr lang="es-AR" sz="1800" dirty="0" err="1" smtClean="0">
                <a:solidFill>
                  <a:srgbClr val="004D86"/>
                </a:solidFill>
                <a:latin typeface="Arial Narrow" pitchFamily="34" charset="0"/>
              </a:rPr>
              <a:t>instrumentalidad</a:t>
            </a:r>
            <a:r>
              <a:rPr lang="es-AR" sz="1800" dirty="0" smtClean="0">
                <a:solidFill>
                  <a:srgbClr val="004D86"/>
                </a:solidFill>
                <a:latin typeface="Arial Narrow" pitchFamily="34" charset="0"/>
              </a:rPr>
              <a:t> </a:t>
            </a:r>
            <a:r>
              <a:rPr lang="es-AR" sz="1800" dirty="0" smtClean="0">
                <a:solidFill>
                  <a:srgbClr val="004D86"/>
                </a:solidFill>
                <a:latin typeface="Arial Narrow" pitchFamily="34" charset="0"/>
              </a:rPr>
              <a:t>de un </a:t>
            </a:r>
            <a:r>
              <a:rPr lang="es-AR" sz="1800" dirty="0" smtClean="0">
                <a:solidFill>
                  <a:srgbClr val="004D86"/>
                </a:solidFill>
                <a:latin typeface="Arial Narrow" pitchFamily="34" charset="0"/>
              </a:rPr>
              <a:t>acto jurídico; no a los hechos que puedan haber servido de base al acto jurídico. </a:t>
            </a:r>
            <a:r>
              <a:rPr lang="es-AR" sz="1800" b="1" dirty="0" smtClean="0">
                <a:solidFill>
                  <a:srgbClr val="004D86"/>
                </a:solidFill>
                <a:latin typeface="Arial Narrow" pitchFamily="34" charset="0"/>
              </a:rPr>
              <a:t>Estos deben probarse y si la administración no lo hace, su aseveración resulta arbitraria.</a:t>
            </a:r>
            <a:r>
              <a:rPr lang="es-AR" sz="1800" dirty="0" smtClean="0">
                <a:solidFill>
                  <a:srgbClr val="004D86"/>
                </a:solidFill>
                <a:latin typeface="Arial Narrow" pitchFamily="34" charset="0"/>
              </a:rPr>
              <a:t> </a:t>
            </a:r>
            <a:r>
              <a:rPr lang="es-AR" sz="1400" dirty="0" smtClean="0">
                <a:solidFill>
                  <a:srgbClr val="004D86"/>
                </a:solidFill>
                <a:latin typeface="Arial Narrow" pitchFamily="34" charset="0"/>
              </a:rPr>
              <a:t>(</a:t>
            </a:r>
            <a:r>
              <a:rPr lang="es-AR" sz="1400" b="1" dirty="0" smtClean="0">
                <a:solidFill>
                  <a:srgbClr val="004D86"/>
                </a:solidFill>
                <a:latin typeface="Arial Narrow" pitchFamily="34" charset="0"/>
              </a:rPr>
              <a:t>Gordillo, Agustín</a:t>
            </a:r>
            <a:r>
              <a:rPr lang="es-AR" sz="1400" dirty="0" smtClean="0">
                <a:solidFill>
                  <a:srgbClr val="004D86"/>
                </a:solidFill>
                <a:latin typeface="Arial Narrow" pitchFamily="34" charset="0"/>
              </a:rPr>
              <a:t>, “Tratado de Derecho Administrativo y obras selectas”, Tomo 3: “El acto administrativo”. Capítulo VII: “Los actos administrativos como instrumentos públicos, Buenos Aires, 2016, p.VII.5).</a:t>
            </a:r>
          </a:p>
          <a:p>
            <a:pPr algn="just">
              <a:lnSpc>
                <a:spcPct val="100000"/>
              </a:lnSpc>
              <a:spcBef>
                <a:spcPts val="1800"/>
              </a:spcBef>
            </a:pPr>
            <a:r>
              <a:rPr lang="es-AR" sz="1800" dirty="0" smtClean="0">
                <a:solidFill>
                  <a:srgbClr val="004D86"/>
                </a:solidFill>
                <a:latin typeface="Arial Narrow" pitchFamily="34" charset="0"/>
              </a:rPr>
              <a:t>Las actuaciones administrativas de cualquier clase que fueren, mientras no sean notariales, </a:t>
            </a:r>
            <a:r>
              <a:rPr lang="es-AR" sz="1800" b="1" dirty="0" smtClean="0">
                <a:solidFill>
                  <a:srgbClr val="004D86"/>
                </a:solidFill>
                <a:latin typeface="Arial Narrow" pitchFamily="34" charset="0"/>
              </a:rPr>
              <a:t>son pruebas escritas que pueden ser destruidas con cualquier clase de medio probatorio. </a:t>
            </a:r>
            <a:r>
              <a:rPr lang="es-AR" sz="1800" dirty="0" smtClean="0">
                <a:solidFill>
                  <a:srgbClr val="004D86"/>
                </a:solidFill>
                <a:latin typeface="Arial Narrow" pitchFamily="34" charset="0"/>
              </a:rPr>
              <a:t>(</a:t>
            </a:r>
            <a:r>
              <a:rPr lang="es-AR" sz="1400" b="1" dirty="0" smtClean="0">
                <a:solidFill>
                  <a:srgbClr val="004D86"/>
                </a:solidFill>
                <a:latin typeface="Arial Narrow" pitchFamily="34" charset="0"/>
              </a:rPr>
              <a:t>Hutchinson, Tomás</a:t>
            </a:r>
            <a:r>
              <a:rPr lang="es-AR" sz="1400" dirty="0" smtClean="0">
                <a:solidFill>
                  <a:srgbClr val="004D86"/>
                </a:solidFill>
                <a:latin typeface="Arial Narrow" pitchFamily="34" charset="0"/>
              </a:rPr>
              <a:t>, “La documentación electrónica administrativa y su consideración como instrumento público,” ED, 128: 943 ps. 944-5). </a:t>
            </a:r>
            <a:endParaRPr lang="es-ES" sz="1800" dirty="0" smtClean="0">
              <a:solidFill>
                <a:srgbClr val="004D86"/>
              </a:solidFill>
              <a:latin typeface="Arial Narrow" pitchFamily="34" charset="0"/>
            </a:endParaRPr>
          </a:p>
          <a:p>
            <a:pPr lvl="1" algn="just">
              <a:lnSpc>
                <a:spcPct val="100000"/>
              </a:lnSpc>
              <a:spcBef>
                <a:spcPts val="600"/>
              </a:spcBef>
            </a:pPr>
            <a:endParaRPr lang="es-ES" sz="1600" dirty="0" smtClean="0">
              <a:solidFill>
                <a:srgbClr val="004D86"/>
              </a:solidFill>
              <a:latin typeface="Arial Narrow" pitchFamily="34" charset="0"/>
            </a:endParaRPr>
          </a:p>
          <a:p>
            <a:pPr lvl="1" algn="just">
              <a:lnSpc>
                <a:spcPct val="100000"/>
              </a:lnSpc>
              <a:spcBef>
                <a:spcPts val="600"/>
              </a:spcBef>
            </a:pPr>
            <a:endParaRPr lang="es-AR" sz="1700" b="1" dirty="0" smtClean="0">
              <a:solidFill>
                <a:srgbClr val="004D86"/>
              </a:solidFill>
              <a:latin typeface="Arial Narrow" pitchFamily="34" charset="0"/>
            </a:endParaRPr>
          </a:p>
          <a:p>
            <a:pPr lvl="1" algn="just">
              <a:lnSpc>
                <a:spcPct val="100000"/>
              </a:lnSpc>
              <a:spcBef>
                <a:spcPts val="600"/>
              </a:spcBef>
            </a:pPr>
            <a:endParaRPr lang="es-AR" sz="1700" b="1" dirty="0" smtClean="0">
              <a:solidFill>
                <a:srgbClr val="004D86"/>
              </a:solidFill>
              <a:latin typeface="Arial Narrow" pitchFamily="34" charset="0"/>
            </a:endParaRPr>
          </a:p>
          <a:p>
            <a:pPr lvl="1" algn="just">
              <a:lnSpc>
                <a:spcPct val="100000"/>
              </a:lnSpc>
              <a:spcBef>
                <a:spcPts val="600"/>
              </a:spcBef>
            </a:pPr>
            <a:endParaRPr lang="es-ES" sz="17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13411"/>
            <a:ext cx="1922276" cy="802209"/>
          </a:xfrm>
          <a:prstGeom prst="rect">
            <a:avLst/>
          </a:prstGeom>
        </p:spPr>
      </p:pic>
    </p:spTree>
    <p:extLst>
      <p:ext uri="{BB962C8B-B14F-4D97-AF65-F5344CB8AC3E}">
        <p14:creationId xmlns="" xmlns:p14="http://schemas.microsoft.com/office/powerpoint/2010/main" val="60034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128230" y="2134374"/>
            <a:ext cx="11198253" cy="4482081"/>
          </a:xfrm>
        </p:spPr>
        <p:txBody>
          <a:bodyPr>
            <a:noAutofit/>
          </a:bodyPr>
          <a:lstStyle/>
          <a:p>
            <a:pPr algn="just">
              <a:lnSpc>
                <a:spcPct val="100000"/>
              </a:lnSpc>
              <a:spcBef>
                <a:spcPts val="2400"/>
              </a:spcBef>
            </a:pPr>
            <a:r>
              <a:rPr lang="es-ES" sz="1700" dirty="0" smtClean="0">
                <a:solidFill>
                  <a:srgbClr val="004D86"/>
                </a:solidFill>
                <a:latin typeface="Arial Narrow" pitchFamily="34" charset="0"/>
              </a:rPr>
              <a:t>Las actas de inspección hacen “plena fe” sobre el contenido de las declaraciones, reconocimientos, enunciaciones de hechos etc. directamente relacionados con el objeto principal del acta instrumentada, salvo prueba en contrario. En cuanto a la falsedad de los hechos consignados en el acta, revistiendo la misma el carácter de instrumento público, quien alega la nulidad de la misma está argumentando falsedad ideológica, y la vía idónea para tal planteo es la redargución de falsedad. </a:t>
            </a:r>
            <a:r>
              <a:rPr lang="es-ES" sz="1600" dirty="0" smtClean="0">
                <a:solidFill>
                  <a:srgbClr val="004D86"/>
                </a:solidFill>
                <a:latin typeface="Arial Narrow" pitchFamily="34" charset="0"/>
              </a:rPr>
              <a:t>Voto </a:t>
            </a:r>
            <a:r>
              <a:rPr lang="es-ES" sz="1600" dirty="0" smtClean="0">
                <a:solidFill>
                  <a:srgbClr val="004D86"/>
                </a:solidFill>
                <a:latin typeface="Arial Narrow" pitchFamily="34" charset="0"/>
              </a:rPr>
              <a:t>de la Dra. Viviana Piñeiro en CFSS, s</a:t>
            </a:r>
            <a:r>
              <a:rPr lang="es-AR" sz="1600" dirty="0" smtClean="0">
                <a:solidFill>
                  <a:srgbClr val="004D86"/>
                </a:solidFill>
                <a:latin typeface="Arial Narrow" pitchFamily="34" charset="0"/>
              </a:rPr>
              <a:t>ala II, 8/10/2020, </a:t>
            </a:r>
            <a:r>
              <a:rPr lang="es-ES" sz="1600" b="1" dirty="0" smtClean="0">
                <a:solidFill>
                  <a:srgbClr val="004D86"/>
                </a:solidFill>
                <a:latin typeface="Arial Narrow" pitchFamily="34" charset="0"/>
              </a:rPr>
              <a:t>“Cámara de la Pequeña y Mediana Empresa de Jujuy</a:t>
            </a:r>
            <a:r>
              <a:rPr lang="es-ES" sz="1600" dirty="0" smtClean="0">
                <a:solidFill>
                  <a:srgbClr val="004D86"/>
                </a:solidFill>
                <a:latin typeface="Arial Narrow" pitchFamily="34" charset="0"/>
              </a:rPr>
              <a:t>”</a:t>
            </a:r>
            <a:endParaRPr lang="es-AR" sz="1700" b="1" dirty="0" smtClean="0">
              <a:solidFill>
                <a:srgbClr val="004D86"/>
              </a:solidFill>
              <a:latin typeface="Arial Narrow" pitchFamily="34" charset="0"/>
            </a:endParaRPr>
          </a:p>
          <a:p>
            <a:pPr algn="just">
              <a:lnSpc>
                <a:spcPct val="100000"/>
              </a:lnSpc>
              <a:spcBef>
                <a:spcPts val="2400"/>
              </a:spcBef>
            </a:pPr>
            <a:r>
              <a:rPr lang="es-ES" sz="1700" dirty="0" smtClean="0">
                <a:solidFill>
                  <a:srgbClr val="004D86"/>
                </a:solidFill>
                <a:latin typeface="Arial Narrow" pitchFamily="34" charset="0"/>
              </a:rPr>
              <a:t>La carga de la prueba pesa por disposición expresa de la ley de fondo sobre el sujeto que niega o impugna el contenido de las declaraciones plasmadas en un instrumento público, es decir que pesa sobre el contribuyente. </a:t>
            </a:r>
            <a:r>
              <a:rPr lang="es-ES" sz="1600" dirty="0" smtClean="0">
                <a:solidFill>
                  <a:srgbClr val="004D86"/>
                </a:solidFill>
                <a:latin typeface="Arial Narrow" pitchFamily="34" charset="0"/>
              </a:rPr>
              <a:t>CFSS, s</a:t>
            </a:r>
            <a:r>
              <a:rPr lang="es-AR" sz="1600" dirty="0" smtClean="0">
                <a:solidFill>
                  <a:srgbClr val="004D86"/>
                </a:solidFill>
                <a:latin typeface="Arial Narrow" pitchFamily="34" charset="0"/>
              </a:rPr>
              <a:t>ala II, 5/09/2020, </a:t>
            </a:r>
            <a:r>
              <a:rPr lang="es-AR" sz="1600" b="1" dirty="0" smtClean="0">
                <a:solidFill>
                  <a:srgbClr val="004D86"/>
                </a:solidFill>
                <a:latin typeface="Arial Narrow" pitchFamily="34" charset="0"/>
              </a:rPr>
              <a:t>“Lebbos, Alberto Luis”.</a:t>
            </a:r>
            <a:endParaRPr lang="es-AR" sz="1700" b="1" dirty="0" smtClean="0">
              <a:solidFill>
                <a:srgbClr val="004D86"/>
              </a:solidFill>
              <a:latin typeface="Arial Narrow" pitchFamily="34" charset="0"/>
            </a:endParaRPr>
          </a:p>
          <a:p>
            <a:pPr algn="just">
              <a:lnSpc>
                <a:spcPct val="100000"/>
              </a:lnSpc>
              <a:spcBef>
                <a:spcPts val="2400"/>
              </a:spcBef>
            </a:pPr>
            <a:r>
              <a:rPr lang="es-ES" sz="1700" dirty="0" smtClean="0">
                <a:solidFill>
                  <a:srgbClr val="004D86"/>
                </a:solidFill>
                <a:latin typeface="Arial Narrow" pitchFamily="34" charset="0"/>
              </a:rPr>
              <a:t>El acta labrada por el funcionario público del MTEySS en el ejercicio de sus funciones no ha sido redargüida de falsa en los términos del </a:t>
            </a:r>
            <a:r>
              <a:rPr lang="es-ES" sz="1700" dirty="0" smtClean="0">
                <a:solidFill>
                  <a:srgbClr val="004D86"/>
                </a:solidFill>
                <a:latin typeface="Arial Narrow" pitchFamily="34" charset="0"/>
              </a:rPr>
              <a:t>art. 395 </a:t>
            </a:r>
            <a:r>
              <a:rPr lang="es-ES" sz="1700" dirty="0" smtClean="0">
                <a:solidFill>
                  <a:srgbClr val="004D86"/>
                </a:solidFill>
                <a:latin typeface="Arial Narrow" pitchFamily="34" charset="0"/>
              </a:rPr>
              <a:t>del CPCCN, que era la única forma que tenía el apelante de desvirtuar la forma en que quedaron plasmados los hechos a través del acta labrada y que por tratarse de un instrumento público, en los términos del </a:t>
            </a:r>
            <a:r>
              <a:rPr lang="es-ES" sz="1700" dirty="0" smtClean="0">
                <a:solidFill>
                  <a:srgbClr val="004D86"/>
                </a:solidFill>
                <a:latin typeface="Arial Narrow" pitchFamily="34" charset="0"/>
              </a:rPr>
              <a:t>art. </a:t>
            </a:r>
            <a:r>
              <a:rPr lang="es-ES" sz="1700" dirty="0" smtClean="0">
                <a:solidFill>
                  <a:srgbClr val="004D86"/>
                </a:solidFill>
                <a:latin typeface="Arial Narrow" pitchFamily="34" charset="0"/>
              </a:rPr>
              <a:t>296 del CCCN, hace plena fe de todo lo visto y oído por el inspector. </a:t>
            </a:r>
            <a:r>
              <a:rPr lang="es-ES" sz="1600" dirty="0" smtClean="0">
                <a:solidFill>
                  <a:srgbClr val="004D86"/>
                </a:solidFill>
                <a:latin typeface="Arial Narrow" pitchFamily="34" charset="0"/>
              </a:rPr>
              <a:t>CFSS Social</a:t>
            </a:r>
            <a:r>
              <a:rPr lang="es-AR" sz="1600" dirty="0" smtClean="0">
                <a:solidFill>
                  <a:srgbClr val="004D86"/>
                </a:solidFill>
                <a:latin typeface="Arial Narrow" pitchFamily="34" charset="0"/>
              </a:rPr>
              <a:t>, sala II, 26/04/2019, “</a:t>
            </a:r>
            <a:r>
              <a:rPr lang="es-AR" sz="1600" b="1" dirty="0" smtClean="0">
                <a:solidFill>
                  <a:srgbClr val="004D86"/>
                </a:solidFill>
                <a:latin typeface="Arial Narrow" pitchFamily="34" charset="0"/>
              </a:rPr>
              <a:t>De Abreu, José”.  </a:t>
            </a:r>
            <a:endParaRPr lang="es-AR" sz="1700" b="1" dirty="0" smtClean="0">
              <a:solidFill>
                <a:srgbClr val="004D86"/>
              </a:solidFill>
              <a:latin typeface="Arial Narrow" pitchFamily="34" charset="0"/>
            </a:endParaRPr>
          </a:p>
          <a:p>
            <a:pPr lvl="1" algn="just">
              <a:lnSpc>
                <a:spcPct val="100000"/>
              </a:lnSpc>
              <a:spcBef>
                <a:spcPts val="1800"/>
              </a:spcBef>
            </a:pPr>
            <a:endParaRPr lang="es-ES" sz="1600" dirty="0" smtClean="0">
              <a:solidFill>
                <a:srgbClr val="004D86"/>
              </a:solidFill>
              <a:latin typeface="Arial Narrow" pitchFamily="34" charset="0"/>
            </a:endParaRPr>
          </a:p>
          <a:p>
            <a:pPr lvl="1" algn="just">
              <a:lnSpc>
                <a:spcPct val="100000"/>
              </a:lnSpc>
              <a:spcBef>
                <a:spcPts val="600"/>
              </a:spcBef>
            </a:pPr>
            <a:endParaRPr lang="es-AR" sz="1700" b="1" dirty="0" smtClean="0">
              <a:solidFill>
                <a:srgbClr val="004D86"/>
              </a:solidFill>
              <a:latin typeface="Arial Narrow" pitchFamily="34" charset="0"/>
            </a:endParaRPr>
          </a:p>
          <a:p>
            <a:pPr lvl="1" algn="just">
              <a:lnSpc>
                <a:spcPct val="100000"/>
              </a:lnSpc>
              <a:spcBef>
                <a:spcPts val="600"/>
              </a:spcBef>
            </a:pPr>
            <a:endParaRPr lang="es-AR" sz="1700" b="1" dirty="0" smtClean="0">
              <a:solidFill>
                <a:srgbClr val="004D86"/>
              </a:solidFill>
              <a:latin typeface="Arial Narrow" pitchFamily="34" charset="0"/>
            </a:endParaRPr>
          </a:p>
          <a:p>
            <a:pPr lvl="1" algn="just">
              <a:lnSpc>
                <a:spcPct val="100000"/>
              </a:lnSpc>
              <a:spcBef>
                <a:spcPts val="600"/>
              </a:spcBef>
            </a:pPr>
            <a:endParaRPr lang="es-ES" sz="17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13411"/>
            <a:ext cx="1922276" cy="802209"/>
          </a:xfrm>
          <a:prstGeom prst="rect">
            <a:avLst/>
          </a:prstGeom>
        </p:spPr>
      </p:pic>
      <p:sp>
        <p:nvSpPr>
          <p:cNvPr id="7" name="Título 1">
            <a:extLst>
              <a:ext uri="{FF2B5EF4-FFF2-40B4-BE49-F238E27FC236}">
                <a16:creationId xmlns="" xmlns:a16="http://schemas.microsoft.com/office/drawing/2014/main" id="{A00CC109-E152-624E-B65D-78CADF4BAC80}"/>
              </a:ext>
            </a:extLst>
          </p:cNvPr>
          <p:cNvSpPr>
            <a:spLocks noGrp="1"/>
          </p:cNvSpPr>
          <p:nvPr>
            <p:ph type="title"/>
          </p:nvPr>
        </p:nvSpPr>
        <p:spPr>
          <a:xfrm>
            <a:off x="461795" y="753228"/>
            <a:ext cx="9613861" cy="1080938"/>
          </a:xfrm>
        </p:spPr>
        <p:txBody>
          <a:bodyPr>
            <a:normAutofit/>
          </a:bodyPr>
          <a:lstStyle/>
          <a:p>
            <a:r>
              <a:rPr lang="es-AR" sz="2800" b="1" dirty="0" smtClean="0">
                <a:solidFill>
                  <a:srgbClr val="004D86"/>
                </a:solidFill>
                <a:latin typeface="Arial Narrow" pitchFamily="34" charset="0"/>
              </a:rPr>
              <a:t>Jurisprudencia contraria a esta tesis </a:t>
            </a:r>
            <a:endParaRPr lang="es-AR" sz="2800" dirty="0">
              <a:solidFill>
                <a:srgbClr val="004D86"/>
              </a:solidFill>
              <a:latin typeface="Arial Narrow" pitchFamily="34" charset="0"/>
            </a:endParaRPr>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172529" y="2220635"/>
            <a:ext cx="10964174" cy="3906896"/>
          </a:xfrm>
        </p:spPr>
        <p:txBody>
          <a:bodyPr>
            <a:noAutofit/>
          </a:bodyPr>
          <a:lstStyle/>
          <a:p>
            <a:pPr algn="just">
              <a:lnSpc>
                <a:spcPct val="100000"/>
              </a:lnSpc>
              <a:spcBef>
                <a:spcPts val="2400"/>
              </a:spcBef>
            </a:pPr>
            <a:r>
              <a:rPr lang="es-ES" sz="1800" dirty="0" smtClean="0">
                <a:solidFill>
                  <a:srgbClr val="004D86"/>
                </a:solidFill>
                <a:latin typeface="Arial Narrow" pitchFamily="34" charset="0"/>
              </a:rPr>
              <a:t>Es </a:t>
            </a:r>
            <a:r>
              <a:rPr lang="es-ES" sz="1800" dirty="0" smtClean="0">
                <a:solidFill>
                  <a:srgbClr val="004D86"/>
                </a:solidFill>
                <a:latin typeface="Arial Narrow" pitchFamily="34" charset="0"/>
              </a:rPr>
              <a:t>indudable que la declaración que se lleva a cabo ante la inspección ha de ser </a:t>
            </a:r>
            <a:r>
              <a:rPr lang="es-ES" sz="1800" b="1" dirty="0" smtClean="0">
                <a:solidFill>
                  <a:srgbClr val="004D86"/>
                </a:solidFill>
                <a:latin typeface="Arial Narrow" pitchFamily="34" charset="0"/>
              </a:rPr>
              <a:t>considerada únicamente como un punto de partida de una mayor investigación y no como presunción cierta de los hechos </a:t>
            </a:r>
            <a:r>
              <a:rPr lang="es-ES" sz="1800" dirty="0" smtClean="0">
                <a:solidFill>
                  <a:srgbClr val="004D86"/>
                </a:solidFill>
                <a:latin typeface="Arial Narrow" pitchFamily="34" charset="0"/>
              </a:rPr>
              <a:t>y circunstancias que se aleguen. </a:t>
            </a:r>
            <a:r>
              <a:rPr lang="es-ES" sz="1600" b="1" dirty="0" smtClean="0">
                <a:solidFill>
                  <a:srgbClr val="004D86"/>
                </a:solidFill>
                <a:latin typeface="Arial Narrow" pitchFamily="34" charset="0"/>
              </a:rPr>
              <a:t>Petito, José Antonio, CFSS, sala II, 6/04/2018. </a:t>
            </a:r>
            <a:r>
              <a:rPr lang="es-ES" sz="1600" dirty="0" smtClean="0">
                <a:solidFill>
                  <a:srgbClr val="004D86"/>
                </a:solidFill>
                <a:latin typeface="Arial Narrow" pitchFamily="34" charset="0"/>
              </a:rPr>
              <a:t>En igual sentido: Piedras Argentinas SA, sala I, 31/03/2008; Cruz Alsina Ambulancias, sala I, 27/03/2008. </a:t>
            </a:r>
            <a:r>
              <a:rPr lang="es-AR" sz="1600" dirty="0" smtClean="0">
                <a:solidFill>
                  <a:srgbClr val="004D86"/>
                </a:solidFill>
                <a:latin typeface="Arial Narrow" pitchFamily="34" charset="0"/>
              </a:rPr>
              <a:t>Mercopallet SRL, sala I, 19/08/2009; Ferias Argentinas SA, Sala II, 16/06/2010.</a:t>
            </a:r>
            <a:endParaRPr lang="es-AR" sz="1800" dirty="0" smtClean="0">
              <a:solidFill>
                <a:srgbClr val="004D86"/>
              </a:solidFill>
              <a:latin typeface="Arial Narrow" pitchFamily="34" charset="0"/>
            </a:endParaRPr>
          </a:p>
          <a:p>
            <a:pPr algn="just">
              <a:lnSpc>
                <a:spcPct val="100000"/>
              </a:lnSpc>
              <a:spcBef>
                <a:spcPts val="2400"/>
              </a:spcBef>
            </a:pPr>
            <a:r>
              <a:rPr lang="es-ES" sz="1800" dirty="0" smtClean="0">
                <a:solidFill>
                  <a:srgbClr val="004D86"/>
                </a:solidFill>
                <a:latin typeface="Arial Narrow" pitchFamily="34" charset="0"/>
              </a:rPr>
              <a:t>Existiendo hechos y pruebas contradictorias, el fisco no debió quedarse con los datos vertidos en el relevamiento de personal, sino que por el contrario, en virtud del principio inquisitivo o de oficialidad, la autoridad administrativa debió dirigir el procedimiento y ordenar que se practique toda diligencia que sea conducente para el esclarecimiento de la verdad y la justa resolución de la cuestión planteada. </a:t>
            </a:r>
            <a:r>
              <a:rPr lang="es-ES" sz="1600" b="1" dirty="0" smtClean="0">
                <a:solidFill>
                  <a:srgbClr val="004D86"/>
                </a:solidFill>
                <a:latin typeface="Arial Narrow" pitchFamily="34" charset="0"/>
              </a:rPr>
              <a:t>Havanna SA, CFSS, sala II, 11/10/2020</a:t>
            </a:r>
            <a:r>
              <a:rPr lang="es-ES" sz="1600" b="1" dirty="0" smtClean="0">
                <a:solidFill>
                  <a:srgbClr val="004D86"/>
                </a:solidFill>
                <a:latin typeface="Arial Narrow" pitchFamily="34" charset="0"/>
              </a:rPr>
              <a:t>.</a:t>
            </a:r>
            <a:endParaRPr lang="es-ES" sz="1800" b="1" dirty="0" smtClean="0">
              <a:solidFill>
                <a:srgbClr val="004D86"/>
              </a:solidFill>
              <a:latin typeface="Arial Narrow" pitchFamily="34" charset="0"/>
            </a:endParaRPr>
          </a:p>
          <a:p>
            <a:pPr algn="just">
              <a:lnSpc>
                <a:spcPct val="100000"/>
              </a:lnSpc>
              <a:spcBef>
                <a:spcPts val="2400"/>
              </a:spcBef>
            </a:pPr>
            <a:r>
              <a:rPr lang="es-ES" sz="1800" dirty="0" smtClean="0">
                <a:solidFill>
                  <a:srgbClr val="004D86"/>
                </a:solidFill>
                <a:latin typeface="Arial Narrow" pitchFamily="34" charset="0"/>
              </a:rPr>
              <a:t>Las actas de inspección tienen presunción de veracidad y no de certeza, porque esta última dicción entra en pugna con la presunción de inocencia que regula el art. 18 de la Constitución Nacional (</a:t>
            </a:r>
            <a:r>
              <a:rPr lang="es-ES" sz="1800" b="1" dirty="0" smtClean="0">
                <a:solidFill>
                  <a:srgbClr val="004D86"/>
                </a:solidFill>
                <a:latin typeface="Arial Narrow" pitchFamily="34" charset="0"/>
              </a:rPr>
              <a:t>Maestro Dr. Vicente O. Díaz</a:t>
            </a:r>
            <a:r>
              <a:rPr lang="es-ES" sz="1800" dirty="0" smtClean="0">
                <a:solidFill>
                  <a:srgbClr val="004D86"/>
                </a:solidFill>
                <a:latin typeface="Arial Narrow" pitchFamily="34" charset="0"/>
              </a:rPr>
              <a:t>).</a:t>
            </a:r>
          </a:p>
          <a:p>
            <a:pPr algn="just">
              <a:lnSpc>
                <a:spcPct val="100000"/>
              </a:lnSpc>
              <a:spcBef>
                <a:spcPts val="2400"/>
              </a:spcBef>
            </a:pPr>
            <a:endParaRPr lang="es-ES" sz="1800" b="1" dirty="0" smtClean="0">
              <a:solidFill>
                <a:srgbClr val="004D86"/>
              </a:solidFill>
              <a:latin typeface="Arial Narrow" pitchFamily="34" charset="0"/>
            </a:endParaRPr>
          </a:p>
          <a:p>
            <a:pPr lvl="1" algn="just">
              <a:lnSpc>
                <a:spcPct val="100000"/>
              </a:lnSpc>
              <a:spcBef>
                <a:spcPts val="600"/>
              </a:spcBef>
            </a:pPr>
            <a:endParaRPr lang="es-ES"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39289"/>
            <a:ext cx="1922276" cy="802209"/>
          </a:xfrm>
          <a:prstGeom prst="rect">
            <a:avLst/>
          </a:prstGeom>
        </p:spPr>
      </p:pic>
      <p:sp>
        <p:nvSpPr>
          <p:cNvPr id="7" name="Título 1">
            <a:extLst>
              <a:ext uri="{FF2B5EF4-FFF2-40B4-BE49-F238E27FC236}">
                <a16:creationId xmlns="" xmlns:a16="http://schemas.microsoft.com/office/drawing/2014/main" id="{A00CC109-E152-624E-B65D-78CADF4BAC80}"/>
              </a:ext>
            </a:extLst>
          </p:cNvPr>
          <p:cNvSpPr>
            <a:spLocks noGrp="1"/>
          </p:cNvSpPr>
          <p:nvPr>
            <p:ph type="title"/>
          </p:nvPr>
        </p:nvSpPr>
        <p:spPr>
          <a:xfrm>
            <a:off x="461795" y="753228"/>
            <a:ext cx="9613861" cy="1080938"/>
          </a:xfrm>
        </p:spPr>
        <p:txBody>
          <a:bodyPr>
            <a:normAutofit/>
          </a:bodyPr>
          <a:lstStyle/>
          <a:p>
            <a:r>
              <a:rPr lang="es-AR" sz="2800" b="1" dirty="0" smtClean="0">
                <a:solidFill>
                  <a:srgbClr val="004D86"/>
                </a:solidFill>
                <a:latin typeface="Arial Narrow" pitchFamily="34" charset="0"/>
              </a:rPr>
              <a:t>Jurisprudencia a favor de esta tesis </a:t>
            </a:r>
            <a:endParaRPr lang="es-AR" sz="2800" dirty="0">
              <a:solidFill>
                <a:srgbClr val="004D86"/>
              </a:solidFill>
              <a:latin typeface="Arial Narrow" pitchFamily="34" charset="0"/>
            </a:endParaRPr>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 xmlns:a16="http://schemas.microsoft.com/office/drawing/2014/main" id="{E35ADF54-53F3-A74F-B8A8-5FDAE07FAAD5}"/>
              </a:ext>
            </a:extLst>
          </p:cNvPr>
          <p:cNvSpPr>
            <a:spLocks noGrp="1"/>
          </p:cNvSpPr>
          <p:nvPr>
            <p:ph idx="1"/>
          </p:nvPr>
        </p:nvSpPr>
        <p:spPr>
          <a:xfrm>
            <a:off x="172528" y="2502048"/>
            <a:ext cx="11198253" cy="3484675"/>
          </a:xfrm>
        </p:spPr>
        <p:txBody>
          <a:bodyPr>
            <a:noAutofit/>
          </a:bodyPr>
          <a:lstStyle/>
          <a:p>
            <a:pPr algn="just">
              <a:lnSpc>
                <a:spcPct val="100000"/>
              </a:lnSpc>
              <a:spcBef>
                <a:spcPts val="2400"/>
              </a:spcBef>
            </a:pPr>
            <a:r>
              <a:rPr lang="es-ES" sz="1800" dirty="0" smtClean="0">
                <a:solidFill>
                  <a:srgbClr val="004D86"/>
                </a:solidFill>
                <a:latin typeface="Arial Narrow" pitchFamily="34" charset="0"/>
              </a:rPr>
              <a:t>Las encuestas al personal, por sí solas, no son suficientes para levantar cargos, cuando existen pruebas y ciertas irregularidades en las actas que relativizan su valor. </a:t>
            </a:r>
            <a:r>
              <a:rPr lang="es-ES" sz="1600" dirty="0" smtClean="0">
                <a:solidFill>
                  <a:srgbClr val="004D86"/>
                </a:solidFill>
                <a:latin typeface="Arial Narrow" pitchFamily="34" charset="0"/>
              </a:rPr>
              <a:t>CFSS, sala I, 16/06/2016,</a:t>
            </a:r>
            <a:r>
              <a:rPr lang="es-ES" sz="1600" b="1" dirty="0" smtClean="0">
                <a:solidFill>
                  <a:srgbClr val="004D86"/>
                </a:solidFill>
                <a:latin typeface="Arial Narrow" pitchFamily="34" charset="0"/>
              </a:rPr>
              <a:t> </a:t>
            </a:r>
            <a:r>
              <a:rPr lang="es-ES" sz="1600" dirty="0" smtClean="0">
                <a:solidFill>
                  <a:srgbClr val="004D86"/>
                </a:solidFill>
                <a:latin typeface="Arial Narrow" pitchFamily="34" charset="0"/>
              </a:rPr>
              <a:t>“</a:t>
            </a:r>
            <a:r>
              <a:rPr lang="es-ES" sz="1600" b="1" dirty="0" smtClean="0">
                <a:solidFill>
                  <a:srgbClr val="004D86"/>
                </a:solidFill>
                <a:latin typeface="Arial Narrow" pitchFamily="34" charset="0"/>
              </a:rPr>
              <a:t>Minas Argentinas SA”. </a:t>
            </a:r>
            <a:endParaRPr lang="es-ES" sz="1800" b="1" dirty="0" smtClean="0">
              <a:solidFill>
                <a:srgbClr val="004D86"/>
              </a:solidFill>
              <a:latin typeface="Arial Narrow" pitchFamily="34" charset="0"/>
            </a:endParaRPr>
          </a:p>
          <a:p>
            <a:pPr algn="just">
              <a:lnSpc>
                <a:spcPct val="100000"/>
              </a:lnSpc>
              <a:spcBef>
                <a:spcPts val="2400"/>
              </a:spcBef>
            </a:pPr>
            <a:r>
              <a:rPr lang="es-ES" sz="1800" dirty="0" smtClean="0">
                <a:solidFill>
                  <a:srgbClr val="004D86"/>
                </a:solidFill>
                <a:latin typeface="Arial Narrow" pitchFamily="34" charset="0"/>
              </a:rPr>
              <a:t>La</a:t>
            </a:r>
            <a:r>
              <a:rPr lang="es-ES" sz="1800" b="1" dirty="0" smtClean="0">
                <a:solidFill>
                  <a:srgbClr val="004D86"/>
                </a:solidFill>
                <a:latin typeface="Arial Narrow" pitchFamily="34" charset="0"/>
              </a:rPr>
              <a:t> </a:t>
            </a:r>
            <a:r>
              <a:rPr lang="es-ES" sz="1800" dirty="0" smtClean="0">
                <a:solidFill>
                  <a:srgbClr val="004D86"/>
                </a:solidFill>
                <a:latin typeface="Arial Narrow" pitchFamily="34" charset="0"/>
              </a:rPr>
              <a:t>falta de ofrecimiento de prueba idónea, lleva a que el tribunal debe dictar sentencia con los elementos arrimados a la causa, no pudiendo suplir la omisión en la que incurriera quien tenía la carga de probar y no lo hizo. </a:t>
            </a:r>
            <a:r>
              <a:rPr lang="es-ES" sz="1600" dirty="0" smtClean="0">
                <a:solidFill>
                  <a:srgbClr val="004D86"/>
                </a:solidFill>
                <a:latin typeface="Arial Narrow" pitchFamily="34" charset="0"/>
              </a:rPr>
              <a:t>CFSS, sala II, 9/10/2020, “</a:t>
            </a:r>
            <a:r>
              <a:rPr lang="es-ES" sz="1600" b="1" dirty="0" smtClean="0">
                <a:solidFill>
                  <a:srgbClr val="004D86"/>
                </a:solidFill>
                <a:latin typeface="Arial Narrow" pitchFamily="34" charset="0"/>
              </a:rPr>
              <a:t>Canegalo, Norberto”. </a:t>
            </a:r>
            <a:endParaRPr lang="es-ES" sz="1800" b="1" dirty="0" smtClean="0">
              <a:solidFill>
                <a:srgbClr val="004D86"/>
              </a:solidFill>
              <a:latin typeface="Arial Narrow" pitchFamily="34" charset="0"/>
            </a:endParaRPr>
          </a:p>
          <a:p>
            <a:pPr algn="just">
              <a:lnSpc>
                <a:spcPct val="100000"/>
              </a:lnSpc>
              <a:spcBef>
                <a:spcPts val="2400"/>
              </a:spcBef>
            </a:pPr>
            <a:r>
              <a:rPr lang="es-AR" sz="1800" b="1" dirty="0" smtClean="0">
                <a:solidFill>
                  <a:srgbClr val="004D86"/>
                </a:solidFill>
                <a:latin typeface="Arial Narrow" pitchFamily="34" charset="0"/>
              </a:rPr>
              <a:t>Lugar </a:t>
            </a:r>
            <a:r>
              <a:rPr lang="es-AR" sz="1800" b="1" dirty="0" smtClean="0">
                <a:solidFill>
                  <a:srgbClr val="004D86"/>
                </a:solidFill>
                <a:latin typeface="Arial Narrow" pitchFamily="34" charset="0"/>
              </a:rPr>
              <a:t>del relevamiento</a:t>
            </a:r>
            <a:r>
              <a:rPr lang="es-AR" sz="1800" dirty="0" smtClean="0">
                <a:solidFill>
                  <a:srgbClr val="004D86"/>
                </a:solidFill>
                <a:latin typeface="Arial Narrow" pitchFamily="34" charset="0"/>
              </a:rPr>
              <a:t>: </a:t>
            </a:r>
            <a:r>
              <a:rPr lang="es-AR" sz="1800" dirty="0" smtClean="0">
                <a:solidFill>
                  <a:srgbClr val="004D86"/>
                </a:solidFill>
                <a:latin typeface="Arial Narrow" pitchFamily="34" charset="0"/>
              </a:rPr>
              <a:t>Cuando el relevamiento de personal se efectúe fuera de la </a:t>
            </a:r>
            <a:r>
              <a:rPr lang="es-ES" sz="1800" dirty="0" smtClean="0">
                <a:solidFill>
                  <a:srgbClr val="004D86"/>
                </a:solidFill>
                <a:latin typeface="Arial Narrow" pitchFamily="34" charset="0"/>
              </a:rPr>
              <a:t>sede </a:t>
            </a:r>
            <a:r>
              <a:rPr lang="es-ES" sz="1800" dirty="0" smtClean="0">
                <a:solidFill>
                  <a:srgbClr val="004D86"/>
                </a:solidFill>
                <a:latin typeface="Arial Narrow" pitchFamily="34" charset="0"/>
              </a:rPr>
              <a:t>de la empresa </a:t>
            </a:r>
            <a:r>
              <a:rPr lang="es-ES" sz="1800" dirty="0" smtClean="0">
                <a:solidFill>
                  <a:srgbClr val="004D86"/>
                </a:solidFill>
                <a:latin typeface="Arial Narrow" pitchFamily="34" charset="0"/>
              </a:rPr>
              <a:t>infraccionada, resulta </a:t>
            </a:r>
            <a:r>
              <a:rPr lang="es-ES" sz="1800" dirty="0" smtClean="0">
                <a:solidFill>
                  <a:srgbClr val="004D86"/>
                </a:solidFill>
                <a:latin typeface="Arial Narrow" pitchFamily="34" charset="0"/>
              </a:rPr>
              <a:t>inaplicable el art. 23 de la </a:t>
            </a:r>
            <a:r>
              <a:rPr lang="es-ES" sz="1800" dirty="0" smtClean="0">
                <a:solidFill>
                  <a:srgbClr val="004D86"/>
                </a:solidFill>
                <a:latin typeface="Arial Narrow" pitchFamily="34" charset="0"/>
              </a:rPr>
              <a:t>Ley de Contrato de Trabajo, </a:t>
            </a:r>
            <a:r>
              <a:rPr lang="es-ES" sz="1800" dirty="0" smtClean="0">
                <a:solidFill>
                  <a:srgbClr val="004D86"/>
                </a:solidFill>
                <a:latin typeface="Arial Narrow" pitchFamily="34" charset="0"/>
              </a:rPr>
              <a:t>toda vez que los relevados podrían ser dependientes de la </a:t>
            </a:r>
            <a:r>
              <a:rPr lang="es-ES" sz="1800" dirty="0" smtClean="0">
                <a:solidFill>
                  <a:srgbClr val="004D86"/>
                </a:solidFill>
                <a:latin typeface="Arial Narrow" pitchFamily="34" charset="0"/>
              </a:rPr>
              <a:t>apelante o </a:t>
            </a:r>
            <a:r>
              <a:rPr lang="es-ES" sz="1800" dirty="0" smtClean="0">
                <a:solidFill>
                  <a:srgbClr val="004D86"/>
                </a:solidFill>
                <a:latin typeface="Arial Narrow" pitchFamily="34" charset="0"/>
              </a:rPr>
              <a:t>de un tercero</a:t>
            </a:r>
            <a:r>
              <a:rPr lang="es-ES" sz="1600" dirty="0" smtClean="0">
                <a:solidFill>
                  <a:srgbClr val="004D86"/>
                </a:solidFill>
                <a:latin typeface="Arial Narrow" pitchFamily="34" charset="0"/>
              </a:rPr>
              <a:t>. </a:t>
            </a:r>
            <a:r>
              <a:rPr lang="es-AR" sz="1600" dirty="0" smtClean="0">
                <a:solidFill>
                  <a:srgbClr val="004D86"/>
                </a:solidFill>
                <a:latin typeface="Arial Narrow" pitchFamily="34" charset="0"/>
              </a:rPr>
              <a:t>CFSS, sala II, 1/10/2020, “</a:t>
            </a:r>
            <a:r>
              <a:rPr lang="es-AR" sz="1600" b="1" dirty="0" smtClean="0">
                <a:solidFill>
                  <a:srgbClr val="004D86"/>
                </a:solidFill>
                <a:latin typeface="Arial Narrow" pitchFamily="34" charset="0"/>
              </a:rPr>
              <a:t>Esco SA”.</a:t>
            </a:r>
            <a:endParaRPr lang="es-ES" sz="1800" dirty="0" smtClean="0">
              <a:solidFill>
                <a:srgbClr val="004D86"/>
              </a:solidFill>
              <a:latin typeface="Arial Narrow" pitchFamily="34" charset="0"/>
            </a:endParaRPr>
          </a:p>
          <a:p>
            <a:pPr algn="just">
              <a:lnSpc>
                <a:spcPct val="100000"/>
              </a:lnSpc>
              <a:spcBef>
                <a:spcPts val="600"/>
              </a:spcBef>
            </a:pPr>
            <a:endParaRPr lang="es-ES" sz="1800" b="1" dirty="0" smtClean="0">
              <a:solidFill>
                <a:srgbClr val="004D86"/>
              </a:solidFill>
              <a:latin typeface="Arial Narrow" pitchFamily="34" charset="0"/>
            </a:endParaRPr>
          </a:p>
          <a:p>
            <a:pPr lvl="1" algn="just">
              <a:lnSpc>
                <a:spcPct val="100000"/>
              </a:lnSpc>
              <a:spcBef>
                <a:spcPts val="600"/>
              </a:spcBef>
            </a:pPr>
            <a:endParaRPr lang="es-ES"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a:p>
            <a:pPr lvl="2">
              <a:lnSpc>
                <a:spcPct val="100000"/>
              </a:lnSpc>
              <a:spcBef>
                <a:spcPts val="300"/>
              </a:spcBef>
              <a:buNone/>
            </a:pPr>
            <a:endParaRPr lang="es-AR" sz="1600" dirty="0" smtClean="0">
              <a:solidFill>
                <a:srgbClr val="004D86"/>
              </a:solidFill>
              <a:latin typeface="Arial Narrow" pitchFamily="34" charset="0"/>
            </a:endParaRPr>
          </a:p>
        </p:txBody>
      </p:sp>
      <p:pic>
        <p:nvPicPr>
          <p:cNvPr id="6" name="5 Imagen" descr="unnamed.jpg"/>
          <p:cNvPicPr>
            <a:picLocks noChangeAspect="1"/>
          </p:cNvPicPr>
          <p:nvPr/>
        </p:nvPicPr>
        <p:blipFill>
          <a:blip r:embed="rId2"/>
          <a:stretch>
            <a:fillRect/>
          </a:stretch>
        </p:blipFill>
        <p:spPr>
          <a:xfrm>
            <a:off x="10127412" y="5939289"/>
            <a:ext cx="1922276" cy="802209"/>
          </a:xfrm>
          <a:prstGeom prst="rect">
            <a:avLst/>
          </a:prstGeom>
        </p:spPr>
      </p:pic>
      <p:sp>
        <p:nvSpPr>
          <p:cNvPr id="8" name="Título 1">
            <a:extLst>
              <a:ext uri="{FF2B5EF4-FFF2-40B4-BE49-F238E27FC236}">
                <a16:creationId xmlns="" xmlns:a16="http://schemas.microsoft.com/office/drawing/2014/main" id="{A00CC109-E152-624E-B65D-78CADF4BAC80}"/>
              </a:ext>
            </a:extLst>
          </p:cNvPr>
          <p:cNvSpPr>
            <a:spLocks noGrp="1"/>
          </p:cNvSpPr>
          <p:nvPr>
            <p:ph type="title"/>
          </p:nvPr>
        </p:nvSpPr>
        <p:spPr>
          <a:xfrm>
            <a:off x="461795" y="753228"/>
            <a:ext cx="9613861" cy="1080938"/>
          </a:xfrm>
        </p:spPr>
        <p:txBody>
          <a:bodyPr>
            <a:normAutofit/>
          </a:bodyPr>
          <a:lstStyle/>
          <a:p>
            <a:r>
              <a:rPr lang="es-AR" sz="2800" b="1" dirty="0" smtClean="0">
                <a:solidFill>
                  <a:srgbClr val="004D86"/>
                </a:solidFill>
                <a:latin typeface="Arial Narrow" pitchFamily="34" charset="0"/>
              </a:rPr>
              <a:t>Jurisprudencia a favor de esta tesis </a:t>
            </a:r>
            <a:endParaRPr lang="es-AR" sz="2800" dirty="0">
              <a:solidFill>
                <a:srgbClr val="004D86"/>
              </a:solidFill>
              <a:latin typeface="Arial Narrow" pitchFamily="34" charset="0"/>
            </a:endParaRPr>
          </a:p>
        </p:txBody>
      </p:sp>
    </p:spTree>
    <p:extLst>
      <p:ext uri="{BB962C8B-B14F-4D97-AF65-F5344CB8AC3E}">
        <p14:creationId xmlns="" xmlns:p14="http://schemas.microsoft.com/office/powerpoint/2010/main" val="600349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Berlí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í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{272DE6B9-1EC6-9545-A97A-C57F44BD2DC2}tf10001057</Template>
  <TotalTime>3886</TotalTime>
  <Words>2065</Words>
  <Application>Microsoft Office PowerPoint</Application>
  <PresentationFormat>Personalizado</PresentationFormat>
  <Paragraphs>126</Paragraphs>
  <Slides>14</Slides>
  <Notes>1</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Berlín</vt:lpstr>
      <vt:lpstr>Las actas de inspección, determinación de deuda e infracción en materia previsional </vt:lpstr>
      <vt:lpstr>Principio general: la determinación tributaria por el sujeto pasivo </vt:lpstr>
      <vt:lpstr>Procedimiento Previsional General – RG (AFIP) 79/1998</vt:lpstr>
      <vt:lpstr>Algunas diferencias esenciales con el procedimiento impositivo </vt:lpstr>
      <vt:lpstr>Actas labradas por la Administración </vt:lpstr>
      <vt:lpstr>Las actas de relevamiento de personal – Carga de la prueba y valor probatorio</vt:lpstr>
      <vt:lpstr>Jurisprudencia contraria a esta tesis </vt:lpstr>
      <vt:lpstr>Jurisprudencia a favor de esta tesis </vt:lpstr>
      <vt:lpstr>Jurisprudencia a favor de esta tesis </vt:lpstr>
      <vt:lpstr>Actas de determinación de deuda e infracción: actos preparatorios o administrativos? </vt:lpstr>
      <vt:lpstr>Actas de determinación de deuda e infracción: actos preparatorios o administrativos? </vt:lpstr>
      <vt:lpstr>Conclusiones </vt:lpstr>
      <vt:lpstr>Conclusiones </vt:lpstr>
      <vt:lpstr>Diapositiva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 la presentación</dc:title>
  <dc:creator>Fernando J. Diez</dc:creator>
  <cp:lastModifiedBy>Fernando</cp:lastModifiedBy>
  <cp:revision>206</cp:revision>
  <dcterms:created xsi:type="dcterms:W3CDTF">2020-03-26T16:11:44Z</dcterms:created>
  <dcterms:modified xsi:type="dcterms:W3CDTF">2020-11-05T13:44:27Z</dcterms:modified>
</cp:coreProperties>
</file>