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0" r:id="rId5"/>
    <p:sldId id="265" r:id="rId6"/>
    <p:sldId id="271" r:id="rId7"/>
    <p:sldId id="272" r:id="rId8"/>
    <p:sldId id="266" r:id="rId9"/>
    <p:sldId id="267" r:id="rId10"/>
    <p:sldId id="261" r:id="rId11"/>
    <p:sldId id="262" r:id="rId12"/>
    <p:sldId id="263" r:id="rId13"/>
    <p:sldId id="270" r:id="rId14"/>
    <p:sldId id="259" r:id="rId15"/>
    <p:sldId id="264" r:id="rId16"/>
  </p:sldIdLst>
  <p:sldSz cx="9144000" cy="6858000" type="screen4x3"/>
  <p:notesSz cx="7102475" cy="9388475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268B"/>
    <a:srgbClr val="4D4D4D"/>
    <a:srgbClr val="AB162B"/>
    <a:srgbClr val="FF8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95" autoAdjust="0"/>
  </p:normalViewPr>
  <p:slideViewPr>
    <p:cSldViewPr>
      <p:cViewPr varScale="1">
        <p:scale>
          <a:sx n="77" d="100"/>
          <a:sy n="77" d="100"/>
        </p:scale>
        <p:origin x="120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90BABD9-1506-4DBA-9D07-AC678A189233}" type="datetimeFigureOut">
              <a:rPr lang="es-AR"/>
              <a:pPr>
                <a:defRPr/>
              </a:pPr>
              <a:t>1/11/2020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AR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613" y="4459288"/>
            <a:ext cx="5683250" cy="4224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  <a:endParaRPr lang="es-AR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916988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2725" y="8916988"/>
            <a:ext cx="3078163" cy="4699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C7187E1-4A80-4B05-839F-9ABCFB44CEBE}" type="slidenum">
              <a:rPr lang="es-AR" altLang="es-AR"/>
              <a:pPr/>
              <a:t>‹Nº›</a:t>
            </a:fld>
            <a:endParaRPr lang="es-AR" altLang="es-AR"/>
          </a:p>
        </p:txBody>
      </p:sp>
    </p:spTree>
    <p:extLst>
      <p:ext uri="{BB962C8B-B14F-4D97-AF65-F5344CB8AC3E}">
        <p14:creationId xmlns:p14="http://schemas.microsoft.com/office/powerpoint/2010/main" val="17330555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dirty="0"/>
              <a:t>Cambio Climático e </a:t>
            </a:r>
            <a:r>
              <a:rPr lang="es-AR" dirty="0" err="1"/>
              <a:t>Insurtech</a:t>
            </a:r>
            <a:endParaRPr lang="es-AR" dirty="0"/>
          </a:p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7187E1-4A80-4B05-839F-9ABCFB44CEBE}" type="slidenum">
              <a:rPr lang="es-AR" altLang="es-AR" smtClean="0"/>
              <a:pPr/>
              <a:t>1</a:t>
            </a:fld>
            <a:endParaRPr lang="es-AR" altLang="es-AR"/>
          </a:p>
        </p:txBody>
      </p:sp>
    </p:spTree>
    <p:extLst>
      <p:ext uri="{BB962C8B-B14F-4D97-AF65-F5344CB8AC3E}">
        <p14:creationId xmlns:p14="http://schemas.microsoft.com/office/powerpoint/2010/main" val="732352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A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7CA96C-BEE4-4FF4-97B3-564B003487E0}" type="slidenum">
              <a:rPr lang="es-ES" altLang="es-AR"/>
              <a:pPr/>
              <a:t>‹Nº›</a:t>
            </a:fld>
            <a:endParaRPr lang="es-ES" altLang="es-AR"/>
          </a:p>
        </p:txBody>
      </p:sp>
    </p:spTree>
    <p:extLst>
      <p:ext uri="{BB962C8B-B14F-4D97-AF65-F5344CB8AC3E}">
        <p14:creationId xmlns:p14="http://schemas.microsoft.com/office/powerpoint/2010/main" val="3771200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F7A5E5-F14F-428A-B400-E7A7DC8776E3}" type="slidenum">
              <a:rPr lang="es-ES" altLang="es-AR"/>
              <a:pPr/>
              <a:t>‹Nº›</a:t>
            </a:fld>
            <a:endParaRPr lang="es-ES" altLang="es-AR"/>
          </a:p>
        </p:txBody>
      </p:sp>
    </p:spTree>
    <p:extLst>
      <p:ext uri="{BB962C8B-B14F-4D97-AF65-F5344CB8AC3E}">
        <p14:creationId xmlns:p14="http://schemas.microsoft.com/office/powerpoint/2010/main" val="3240147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621159-6176-43E9-96A3-7C8FEB8478FE}" type="slidenum">
              <a:rPr lang="es-ES" altLang="es-AR"/>
              <a:pPr/>
              <a:t>‹Nº›</a:t>
            </a:fld>
            <a:endParaRPr lang="es-ES" altLang="es-AR"/>
          </a:p>
        </p:txBody>
      </p:sp>
    </p:spTree>
    <p:extLst>
      <p:ext uri="{BB962C8B-B14F-4D97-AF65-F5344CB8AC3E}">
        <p14:creationId xmlns:p14="http://schemas.microsoft.com/office/powerpoint/2010/main" val="141360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9BAEB5-D4BA-4F12-B6C3-C2E4B4A406D7}" type="slidenum">
              <a:rPr lang="es-ES" altLang="es-AR"/>
              <a:pPr/>
              <a:t>‹Nº›</a:t>
            </a:fld>
            <a:endParaRPr lang="es-ES" altLang="es-AR"/>
          </a:p>
        </p:txBody>
      </p:sp>
    </p:spTree>
    <p:extLst>
      <p:ext uri="{BB962C8B-B14F-4D97-AF65-F5344CB8AC3E}">
        <p14:creationId xmlns:p14="http://schemas.microsoft.com/office/powerpoint/2010/main" val="2729170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886EFB-0CFA-490A-8E30-B524AF5083BE}" type="slidenum">
              <a:rPr lang="es-ES" altLang="es-AR"/>
              <a:pPr/>
              <a:t>‹Nº›</a:t>
            </a:fld>
            <a:endParaRPr lang="es-ES" altLang="es-AR"/>
          </a:p>
        </p:txBody>
      </p:sp>
    </p:spTree>
    <p:extLst>
      <p:ext uri="{BB962C8B-B14F-4D97-AF65-F5344CB8AC3E}">
        <p14:creationId xmlns:p14="http://schemas.microsoft.com/office/powerpoint/2010/main" val="2631487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BEFCF7-74DA-438A-9B1B-AEF9091E8579}" type="slidenum">
              <a:rPr lang="es-ES" altLang="es-AR"/>
              <a:pPr/>
              <a:t>‹Nº›</a:t>
            </a:fld>
            <a:endParaRPr lang="es-ES" altLang="es-AR"/>
          </a:p>
        </p:txBody>
      </p:sp>
    </p:spTree>
    <p:extLst>
      <p:ext uri="{BB962C8B-B14F-4D97-AF65-F5344CB8AC3E}">
        <p14:creationId xmlns:p14="http://schemas.microsoft.com/office/powerpoint/2010/main" val="1022522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892CF1-0B77-4060-9B89-B94C9D8ADE8C}" type="slidenum">
              <a:rPr lang="es-ES" altLang="es-AR"/>
              <a:pPr/>
              <a:t>‹Nº›</a:t>
            </a:fld>
            <a:endParaRPr lang="es-ES" altLang="es-AR"/>
          </a:p>
        </p:txBody>
      </p:sp>
    </p:spTree>
    <p:extLst>
      <p:ext uri="{BB962C8B-B14F-4D97-AF65-F5344CB8AC3E}">
        <p14:creationId xmlns:p14="http://schemas.microsoft.com/office/powerpoint/2010/main" val="2550141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4BBCFA-F7A1-4BC8-8B4A-F866B9A7F5CF}" type="slidenum">
              <a:rPr lang="es-ES" altLang="es-AR"/>
              <a:pPr/>
              <a:t>‹Nº›</a:t>
            </a:fld>
            <a:endParaRPr lang="es-ES" altLang="es-AR"/>
          </a:p>
        </p:txBody>
      </p:sp>
    </p:spTree>
    <p:extLst>
      <p:ext uri="{BB962C8B-B14F-4D97-AF65-F5344CB8AC3E}">
        <p14:creationId xmlns:p14="http://schemas.microsoft.com/office/powerpoint/2010/main" val="1142383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C38AB6-DA82-4937-9187-7F40C610985B}" type="slidenum">
              <a:rPr lang="es-ES" altLang="es-AR"/>
              <a:pPr/>
              <a:t>‹Nº›</a:t>
            </a:fld>
            <a:endParaRPr lang="es-ES" altLang="es-AR"/>
          </a:p>
        </p:txBody>
      </p:sp>
    </p:spTree>
    <p:extLst>
      <p:ext uri="{BB962C8B-B14F-4D97-AF65-F5344CB8AC3E}">
        <p14:creationId xmlns:p14="http://schemas.microsoft.com/office/powerpoint/2010/main" val="4057870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0DF45E-EFC7-40F3-A3ED-247A361ACEBC}" type="slidenum">
              <a:rPr lang="es-ES" altLang="es-AR"/>
              <a:pPr/>
              <a:t>‹Nº›</a:t>
            </a:fld>
            <a:endParaRPr lang="es-ES" altLang="es-AR"/>
          </a:p>
        </p:txBody>
      </p:sp>
    </p:spTree>
    <p:extLst>
      <p:ext uri="{BB962C8B-B14F-4D97-AF65-F5344CB8AC3E}">
        <p14:creationId xmlns:p14="http://schemas.microsoft.com/office/powerpoint/2010/main" val="718585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AR" noProof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755E04-753E-444B-B50C-50FC1DF55550}" type="slidenum">
              <a:rPr lang="es-ES" altLang="es-AR"/>
              <a:pPr/>
              <a:t>‹Nº›</a:t>
            </a:fld>
            <a:endParaRPr lang="es-ES" altLang="es-AR"/>
          </a:p>
        </p:txBody>
      </p:sp>
    </p:spTree>
    <p:extLst>
      <p:ext uri="{BB962C8B-B14F-4D97-AF65-F5344CB8AC3E}">
        <p14:creationId xmlns:p14="http://schemas.microsoft.com/office/powerpoint/2010/main" val="4067894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AR"/>
              <a:t>Haga clic para modificar el estilo de texto del patrón</a:t>
            </a:r>
          </a:p>
          <a:p>
            <a:pPr lvl="1"/>
            <a:r>
              <a:rPr lang="es-ES" altLang="es-AR"/>
              <a:t>Segundo nivel</a:t>
            </a:r>
          </a:p>
          <a:p>
            <a:pPr lvl="2"/>
            <a:r>
              <a:rPr lang="es-ES" altLang="es-AR"/>
              <a:t>Tercer nivel</a:t>
            </a:r>
          </a:p>
          <a:p>
            <a:pPr lvl="3"/>
            <a:r>
              <a:rPr lang="es-ES" altLang="es-AR"/>
              <a:t>Cuarto nivel</a:t>
            </a:r>
          </a:p>
          <a:p>
            <a:pPr lvl="4"/>
            <a:r>
              <a:rPr lang="es-ES" altLang="es-AR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s-ES" altLang="es-A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41F375E-3941-4411-8A39-4E93D94556E1}" type="slidenum">
              <a:rPr lang="es-ES" altLang="es-AR"/>
              <a:pPr/>
              <a:t>‹Nº›</a:t>
            </a:fld>
            <a:endParaRPr lang="es-ES" alt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10.jp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11.jp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ngfs.net/en" TargetMode="Externa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hyperlink" Target="http://www.cronista.com/" TargetMode="External"/><Relationship Id="rId5" Type="http://schemas.openxmlformats.org/officeDocument/2006/relationships/hyperlink" Target="https://www.afi.es/webAfi/descargas/1996317/1413281/las-finanzas-verdes-en-el-reino-unido-y-espana-ultimos-acontecimientos-y-principales-proveedores-de-servicios.pdf" TargetMode="Externa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jp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hyperlink" Target="https://www.linkedin.com/in/marielagallotti/" TargetMode="External"/><Relationship Id="rId5" Type="http://schemas.openxmlformats.org/officeDocument/2006/relationships/hyperlink" Target="mailto:mariela.Gallotti@gmail.com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4.png"/><Relationship Id="rId5" Type="http://schemas.openxmlformats.org/officeDocument/2006/relationships/hyperlink" Target="https://www.ngfs.net/en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10"/>
          <p:cNvSpPr txBox="1">
            <a:spLocks noChangeArrowheads="1"/>
          </p:cNvSpPr>
          <p:nvPr/>
        </p:nvSpPr>
        <p:spPr bwMode="auto">
          <a:xfrm>
            <a:off x="4284663" y="549275"/>
            <a:ext cx="4032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AR" altLang="es-AR"/>
          </a:p>
        </p:txBody>
      </p:sp>
      <p:pic>
        <p:nvPicPr>
          <p:cNvPr id="2053" name="Picture 5" descr="21_Jorn_Actuariales_PPT_zocal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2088"/>
            <a:ext cx="9144000" cy="288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5235EC84-264D-421F-B0D2-EFA2DB80663F}"/>
              </a:ext>
            </a:extLst>
          </p:cNvPr>
          <p:cNvSpPr txBox="1"/>
          <p:nvPr/>
        </p:nvSpPr>
        <p:spPr>
          <a:xfrm>
            <a:off x="1835696" y="1916832"/>
            <a:ext cx="6192688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800" b="1" u="sng" dirty="0"/>
              <a:t>Cambio climático e </a:t>
            </a:r>
            <a:r>
              <a:rPr lang="es-AR" sz="2800" b="1" u="sng" dirty="0" err="1"/>
              <a:t>Insurtech</a:t>
            </a:r>
            <a:endParaRPr lang="es-AR" sz="2800" b="1" u="sng" dirty="0"/>
          </a:p>
          <a:p>
            <a:endParaRPr lang="es-AR" dirty="0"/>
          </a:p>
          <a:p>
            <a:endParaRPr lang="es-AR" dirty="0"/>
          </a:p>
          <a:p>
            <a:endParaRPr lang="es-AR" dirty="0"/>
          </a:p>
          <a:p>
            <a:pPr algn="r"/>
            <a:r>
              <a:rPr lang="es-AR" sz="1100" dirty="0"/>
              <a:t>Por: Mariela Lorena Gallotti</a:t>
            </a:r>
          </a:p>
          <a:p>
            <a:pPr algn="r"/>
            <a:r>
              <a:rPr lang="es-AR" sz="1100" dirty="0" err="1"/>
              <a:t>Lic</a:t>
            </a:r>
            <a:r>
              <a:rPr lang="es-AR" sz="1100" dirty="0"/>
              <a:t> en Administración (UBA)</a:t>
            </a:r>
          </a:p>
          <a:p>
            <a:pPr algn="r"/>
            <a:r>
              <a:rPr lang="es-AR" sz="1100" dirty="0"/>
              <a:t>Postgrado en Lean Management (ITBA)</a:t>
            </a:r>
          </a:p>
          <a:p>
            <a:pPr algn="r"/>
            <a:r>
              <a:rPr lang="es-AR" sz="1100"/>
              <a:t>Productora Asesora de Seguros (SSN)</a:t>
            </a:r>
            <a:endParaRPr lang="es-AR" sz="1100" dirty="0"/>
          </a:p>
          <a:p>
            <a:pPr algn="r"/>
            <a:r>
              <a:rPr lang="es-AR" sz="1100" dirty="0"/>
              <a:t>Autora del libro “</a:t>
            </a:r>
            <a:r>
              <a:rPr lang="es-AR" sz="1100" dirty="0" err="1"/>
              <a:t>Insurtech</a:t>
            </a:r>
            <a:r>
              <a:rPr lang="es-AR" sz="1100" dirty="0"/>
              <a:t> - ¿Mejora la colocación de Seguros?” Editorial </a:t>
            </a:r>
            <a:r>
              <a:rPr lang="es-AR" sz="1100" dirty="0" err="1"/>
              <a:t>Academica</a:t>
            </a:r>
            <a:r>
              <a:rPr lang="es-AR" sz="1100" dirty="0"/>
              <a:t> Española</a:t>
            </a:r>
          </a:p>
          <a:p>
            <a:pPr algn="r"/>
            <a:r>
              <a:rPr lang="es-AR" sz="1100" dirty="0"/>
              <a:t>Investigadora CECYT</a:t>
            </a:r>
          </a:p>
          <a:p>
            <a:pPr algn="r"/>
            <a:endParaRPr lang="es-AR" sz="1100" dirty="0"/>
          </a:p>
        </p:txBody>
      </p:sp>
      <p:pic>
        <p:nvPicPr>
          <p:cNvPr id="4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0734E6B8-3AC9-4E0D-B588-A7E901CA93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12113" y="46714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8C2A044-5648-4194-BEEB-B5B9F1BAA1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8" y="3980689"/>
            <a:ext cx="9144000" cy="287731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733AE6D-BF21-4FC5-8C9D-8997986E9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/>
          <a:lstStyle/>
          <a:p>
            <a:r>
              <a:rPr lang="es-AR" sz="4000" dirty="0">
                <a:solidFill>
                  <a:srgbClr val="92D050"/>
                </a:solidFill>
              </a:rPr>
              <a:t>Oportunidad de trabajo para los actuarios y profesionales de Ciencias Económicas!!!</a:t>
            </a:r>
            <a:br>
              <a:rPr lang="es-AR" dirty="0"/>
            </a:br>
            <a:endParaRPr lang="es-AR" dirty="0"/>
          </a:p>
        </p:txBody>
      </p:sp>
      <p:pic>
        <p:nvPicPr>
          <p:cNvPr id="6" name="Marcador de contenido 5" descr="Imagen que contiene tabla, alimentos, pequeño, comida&#10;&#10;Descripción generada automáticamente">
            <a:extLst>
              <a:ext uri="{FF2B5EF4-FFF2-40B4-BE49-F238E27FC236}">
                <a16:creationId xmlns:a16="http://schemas.microsoft.com/office/drawing/2014/main" id="{AD22AD24-1F7F-46CC-BAB8-8645293701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479605"/>
            <a:ext cx="4386783" cy="2456598"/>
          </a:xfrm>
        </p:spPr>
      </p:pic>
      <p:pic>
        <p:nvPicPr>
          <p:cNvPr id="7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781B33DD-A945-47A1-9E03-D8805EB7BD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52148" y="46314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06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F271521-A075-4010-B4DD-97ECAAEDA8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80689"/>
            <a:ext cx="9144000" cy="287731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C5C728A-E1FA-41F6-8D8E-DEE22B12C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>
                <a:solidFill>
                  <a:srgbClr val="92D050"/>
                </a:solidFill>
              </a:rPr>
              <a:t>¿Quién mejor?</a:t>
            </a:r>
          </a:p>
        </p:txBody>
      </p:sp>
      <p:pic>
        <p:nvPicPr>
          <p:cNvPr id="6" name="Marcador de contenido 5" descr="Imagen que contiene hombre&#10;&#10;Descripción generada automáticamente">
            <a:extLst>
              <a:ext uri="{FF2B5EF4-FFF2-40B4-BE49-F238E27FC236}">
                <a16:creationId xmlns:a16="http://schemas.microsoft.com/office/drawing/2014/main" id="{99268AD7-35B0-422F-A172-11D739550D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563" y="1772816"/>
            <a:ext cx="4276874" cy="3106019"/>
          </a:xfrm>
        </p:spPr>
      </p:pic>
      <p:pic>
        <p:nvPicPr>
          <p:cNvPr id="7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BF341DD3-0051-44B3-ADF6-950604FC61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12360" y="45740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52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CD4F564E-57B6-4D42-BD15-CA63886CED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3972763"/>
            <a:ext cx="9144000" cy="287731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04C22A0-4229-420B-872F-93047D6F9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s-AR" dirty="0"/>
            </a:br>
            <a:br>
              <a:rPr lang="es-AR" dirty="0"/>
            </a:br>
            <a:br>
              <a:rPr lang="es-AR" dirty="0"/>
            </a:br>
            <a:br>
              <a:rPr lang="es-AR" dirty="0"/>
            </a:br>
            <a:r>
              <a:rPr lang="es-AR" dirty="0"/>
              <a:t>¿Dónde encontrar más info?</a:t>
            </a:r>
            <a:br>
              <a:rPr lang="es-AR" dirty="0"/>
            </a:br>
            <a:br>
              <a:rPr lang="es-AR" dirty="0"/>
            </a:br>
            <a:br>
              <a:rPr lang="es-AR" dirty="0"/>
            </a:br>
            <a:br>
              <a:rPr lang="es-AR" dirty="0"/>
            </a:br>
            <a:br>
              <a:rPr lang="es-AR" dirty="0"/>
            </a:br>
            <a:br>
              <a:rPr lang="es-AR" sz="1200" dirty="0"/>
            </a:br>
            <a:endParaRPr lang="es-AR" sz="12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1F9BDFC-E548-4AA1-8152-0FB9C198F9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616" y="1302503"/>
            <a:ext cx="6856126" cy="3854689"/>
          </a:xfrm>
          <a:prstGeom prst="rect">
            <a:avLst/>
          </a:prstGeom>
        </p:spPr>
      </p:pic>
      <p:pic>
        <p:nvPicPr>
          <p:cNvPr id="6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D569E78C-9849-48CE-8AEC-8516B190AA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53071" y="44371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93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5E90C1FD-C41C-42F2-ADE0-750F68A1B6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60671"/>
            <a:ext cx="9144000" cy="287731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D992652-0B2F-47AA-AE96-3BA035E38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u="sng" dirty="0">
                <a:solidFill>
                  <a:srgbClr val="92D050"/>
                </a:solidFill>
              </a:rPr>
              <a:t>Bibliografía: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47FBD4D-C5C2-40AE-B044-9AA882E4A9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sz="1400" dirty="0">
                <a:solidFill>
                  <a:srgbClr val="000000"/>
                </a:solidFill>
              </a:rPr>
              <a:t>MUÑOZ TORRES, M. – DE LA CUESTA GONZALEZ, M. (2010)   </a:t>
            </a:r>
            <a:r>
              <a:rPr lang="es-AR" sz="1400" i="1" dirty="0">
                <a:solidFill>
                  <a:srgbClr val="000000"/>
                </a:solidFill>
              </a:rPr>
              <a:t>Finanzas sostenibles.</a:t>
            </a:r>
            <a:r>
              <a:rPr lang="es-AR" sz="1400" dirty="0">
                <a:solidFill>
                  <a:srgbClr val="000000"/>
                </a:solidFill>
              </a:rPr>
              <a:t>  España.  </a:t>
            </a:r>
            <a:r>
              <a:rPr lang="es-AR" sz="1400" dirty="0" err="1">
                <a:solidFill>
                  <a:srgbClr val="000000"/>
                </a:solidFill>
              </a:rPr>
              <a:t>Netbiblo</a:t>
            </a:r>
            <a:r>
              <a:rPr lang="es-AR" sz="1400" dirty="0">
                <a:solidFill>
                  <a:srgbClr val="000000"/>
                </a:solidFill>
              </a:rPr>
              <a:t>.  Fondo Europeo de Editores. </a:t>
            </a:r>
            <a:r>
              <a:rPr lang="es-AR" sz="1400" dirty="0" err="1">
                <a:solidFill>
                  <a:srgbClr val="000000"/>
                </a:solidFill>
              </a:rPr>
              <a:t>Universitat</a:t>
            </a:r>
            <a:r>
              <a:rPr lang="es-AR" sz="1400" dirty="0">
                <a:solidFill>
                  <a:srgbClr val="000000"/>
                </a:solidFill>
              </a:rPr>
              <a:t> Jaume.</a:t>
            </a:r>
            <a:br>
              <a:rPr lang="es-AR" sz="1400" dirty="0">
                <a:solidFill>
                  <a:srgbClr val="000000"/>
                </a:solidFill>
              </a:rPr>
            </a:br>
            <a:r>
              <a:rPr lang="es-AR" sz="1400" dirty="0">
                <a:solidFill>
                  <a:srgbClr val="000000"/>
                </a:solidFill>
              </a:rPr>
              <a:t> </a:t>
            </a:r>
            <a:br>
              <a:rPr lang="es-AR" sz="1400" dirty="0">
                <a:solidFill>
                  <a:srgbClr val="000000"/>
                </a:solidFill>
              </a:rPr>
            </a:br>
            <a:r>
              <a:rPr lang="es-AR" sz="1400" dirty="0">
                <a:solidFill>
                  <a:srgbClr val="000000"/>
                </a:solidFill>
              </a:rPr>
              <a:t>TAPIA, G.  (2010) </a:t>
            </a:r>
            <a:r>
              <a:rPr lang="es-AR" sz="1400" i="1" dirty="0">
                <a:solidFill>
                  <a:srgbClr val="000000"/>
                </a:solidFill>
              </a:rPr>
              <a:t>Finanzas Verdes. </a:t>
            </a:r>
            <a:r>
              <a:rPr lang="es-AR" sz="1400" dirty="0">
                <a:solidFill>
                  <a:srgbClr val="000000"/>
                </a:solidFill>
              </a:rPr>
              <a:t>Buenos Aires. Editorial </a:t>
            </a:r>
            <a:r>
              <a:rPr lang="es-AR" sz="1400" dirty="0" err="1">
                <a:solidFill>
                  <a:srgbClr val="000000"/>
                </a:solidFill>
              </a:rPr>
              <a:t>Edicon</a:t>
            </a:r>
            <a:r>
              <a:rPr lang="es-AR" sz="1400" dirty="0">
                <a:solidFill>
                  <a:srgbClr val="000000"/>
                </a:solidFill>
              </a:rPr>
              <a:t> – Fondo Editorial Consejo Profesional de Ciencias Económicas CABA.</a:t>
            </a:r>
            <a:br>
              <a:rPr lang="es-AR" sz="1400" dirty="0">
                <a:solidFill>
                  <a:srgbClr val="000000"/>
                </a:solidFill>
              </a:rPr>
            </a:br>
            <a:r>
              <a:rPr lang="es-AR" sz="1400" dirty="0">
                <a:solidFill>
                  <a:srgbClr val="000000"/>
                </a:solidFill>
              </a:rPr>
              <a:t> </a:t>
            </a:r>
            <a:br>
              <a:rPr lang="es-AR" sz="1400" dirty="0">
                <a:solidFill>
                  <a:srgbClr val="000000"/>
                </a:solidFill>
              </a:rPr>
            </a:br>
            <a:r>
              <a:rPr lang="es-AR" sz="1400" dirty="0">
                <a:solidFill>
                  <a:srgbClr val="000000"/>
                </a:solidFill>
              </a:rPr>
              <a:t>EMBAJADA DEL REINO UNIDO EN ESPAÑA (2020) </a:t>
            </a:r>
            <a:r>
              <a:rPr lang="es-AR" sz="1400" i="1" dirty="0">
                <a:solidFill>
                  <a:srgbClr val="000000"/>
                </a:solidFill>
              </a:rPr>
              <a:t>Las Finanzas Verdes en el Reino Unido y España</a:t>
            </a:r>
            <a:r>
              <a:rPr lang="es-AR" sz="1400" dirty="0">
                <a:solidFill>
                  <a:srgbClr val="000000"/>
                </a:solidFill>
              </a:rPr>
              <a:t> – Publicación digital</a:t>
            </a:r>
            <a:br>
              <a:rPr lang="es-AR" sz="1400" dirty="0">
                <a:solidFill>
                  <a:srgbClr val="000000"/>
                </a:solidFill>
              </a:rPr>
            </a:br>
            <a:r>
              <a:rPr lang="es-AR" sz="1400" u="sng" dirty="0">
                <a:solidFill>
                  <a:srgbClr val="00000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https://www.afi.es/webAfi/descargas/1996317/1413281/las-finanzas-verdes-en-el-reino-unido-y-espana-ultimos-acontecimientos-y-principales-proveedores-de-servicios.pdf</a:t>
            </a:r>
            <a:br>
              <a:rPr lang="es-AR" sz="1400" dirty="0">
                <a:solidFill>
                  <a:srgbClr val="000000"/>
                </a:solidFill>
              </a:rPr>
            </a:br>
            <a:r>
              <a:rPr lang="es-AR" sz="1400" dirty="0">
                <a:solidFill>
                  <a:srgbClr val="000000"/>
                </a:solidFill>
              </a:rPr>
              <a:t> </a:t>
            </a:r>
            <a:br>
              <a:rPr lang="es-AR" sz="1400" dirty="0">
                <a:solidFill>
                  <a:srgbClr val="000000"/>
                </a:solidFill>
              </a:rPr>
            </a:br>
            <a:r>
              <a:rPr lang="es-AR" sz="1400" dirty="0">
                <a:solidFill>
                  <a:srgbClr val="000000"/>
                </a:solidFill>
              </a:rPr>
              <a:t>DIARIO EL CRONISTA COMERCIAL (2019) </a:t>
            </a:r>
            <a:r>
              <a:rPr lang="es-AR" sz="1400" i="1" dirty="0">
                <a:solidFill>
                  <a:srgbClr val="000000"/>
                </a:solidFill>
              </a:rPr>
              <a:t>Los banqueros centrales del mundo se unen para impulsar las finanzas verdes </a:t>
            </a:r>
            <a:br>
              <a:rPr lang="es-AR" sz="1400" dirty="0">
                <a:solidFill>
                  <a:srgbClr val="000000"/>
                </a:solidFill>
              </a:rPr>
            </a:br>
            <a:r>
              <a:rPr lang="en-US" sz="1400" dirty="0">
                <a:solidFill>
                  <a:srgbClr val="000000"/>
                </a:solidFill>
              </a:rPr>
              <a:t>https://www.cronista.com/finanzasmercados/Los-banqueros-centrales-del-mundo-se-unen-para-impulsar-las-finanzas-verdes-20190106-0026.html Copyright © </a:t>
            </a:r>
            <a:r>
              <a:rPr lang="en-US" sz="1400" u="sng" dirty="0">
                <a:solidFill>
                  <a:srgbClr val="00000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www.cronista.com</a:t>
            </a:r>
            <a:br>
              <a:rPr lang="es-AR" sz="1400" dirty="0">
                <a:solidFill>
                  <a:srgbClr val="000000"/>
                </a:solidFill>
              </a:rPr>
            </a:br>
            <a:r>
              <a:rPr lang="es-AR" sz="1400" dirty="0">
                <a:solidFill>
                  <a:srgbClr val="000000"/>
                </a:solidFill>
              </a:rPr>
              <a:t> </a:t>
            </a:r>
            <a:br>
              <a:rPr lang="es-AR" sz="1400" dirty="0">
                <a:solidFill>
                  <a:srgbClr val="000000"/>
                </a:solidFill>
              </a:rPr>
            </a:br>
            <a:r>
              <a:rPr lang="es-AR" sz="1400" dirty="0">
                <a:solidFill>
                  <a:srgbClr val="000000"/>
                </a:solidFill>
              </a:rPr>
              <a:t>Página web del NGFS </a:t>
            </a:r>
            <a:r>
              <a:rPr lang="es-AR" sz="1400" u="sng" dirty="0">
                <a:solidFill>
                  <a:srgbClr val="000000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https://www.ngfs.net/en</a:t>
            </a:r>
            <a:endParaRPr lang="es-AR" sz="1400" dirty="0"/>
          </a:p>
        </p:txBody>
      </p:sp>
      <p:pic>
        <p:nvPicPr>
          <p:cNvPr id="5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A48EDDA9-4CE2-4417-843F-DC98D08456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001000" y="4953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52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B6C8FD0-D9A2-458C-8EA6-276C5DC6B9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65806"/>
            <a:ext cx="9144000" cy="287731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968BAAB-0637-4121-A156-79796B5FA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>
                <a:solidFill>
                  <a:srgbClr val="92D050"/>
                </a:solidFill>
              </a:rPr>
              <a:t>¿Qué pasa con los fondos de inversión?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328D79C4-FE38-4720-89BF-7475057567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187624" y="1556792"/>
            <a:ext cx="7265403" cy="4084795"/>
          </a:xfrm>
          <a:prstGeom prst="rect">
            <a:avLst/>
          </a:prstGeom>
        </p:spPr>
      </p:pic>
      <p:pic>
        <p:nvPicPr>
          <p:cNvPr id="6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1C52FBD7-505D-4478-9779-AF7576639A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48227" y="48293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0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6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0B9740F2-A1A4-4CD5-83A0-0C80836BF3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4963" y="2996952"/>
            <a:ext cx="9144000" cy="38610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CF2E866-C814-4696-8346-16E5D3ADB7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AR" dirty="0">
                <a:solidFill>
                  <a:srgbClr val="92D050"/>
                </a:solidFill>
              </a:rPr>
              <a:t>Gracias!!! 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032705E-3781-4774-8CE5-92738B4D26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s-AR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mariela.gallotti@gmail.com</a:t>
            </a:r>
            <a:endParaRPr lang="es-AR" dirty="0"/>
          </a:p>
          <a:p>
            <a:pPr algn="r"/>
            <a:r>
              <a:rPr lang="es-AR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https://www.linkedin.com/in/marielagallotti/</a:t>
            </a:r>
            <a:endParaRPr lang="es-AR" dirty="0"/>
          </a:p>
          <a:p>
            <a:pPr algn="r"/>
            <a:r>
              <a:rPr lang="es-AR" dirty="0"/>
              <a:t>Twitter @</a:t>
            </a:r>
            <a:r>
              <a:rPr lang="es-AR" dirty="0" err="1"/>
              <a:t>marie_lorenaok</a:t>
            </a:r>
            <a:endParaRPr lang="es-AR" dirty="0"/>
          </a:p>
          <a:p>
            <a:endParaRPr lang="es-AR" dirty="0"/>
          </a:p>
        </p:txBody>
      </p:sp>
      <p:pic>
        <p:nvPicPr>
          <p:cNvPr id="6" name="Imagen 5" descr="Patrón de fondo&#10;&#10;Descripción generada automáticamente">
            <a:extLst>
              <a:ext uri="{FF2B5EF4-FFF2-40B4-BE49-F238E27FC236}">
                <a16:creationId xmlns:a16="http://schemas.microsoft.com/office/drawing/2014/main" id="{418129E8-ABA2-4BE2-8EA5-F756D26EB43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12" y="692696"/>
            <a:ext cx="3781425" cy="1209675"/>
          </a:xfrm>
          <a:prstGeom prst="rect">
            <a:avLst/>
          </a:prstGeom>
        </p:spPr>
      </p:pic>
      <p:pic>
        <p:nvPicPr>
          <p:cNvPr id="8" name="Imagen 7" descr="Imagen que contiene persona, ropa, interior, mujer&#10;&#10;Descripción generada automáticamente">
            <a:extLst>
              <a:ext uri="{FF2B5EF4-FFF2-40B4-BE49-F238E27FC236}">
                <a16:creationId xmlns:a16="http://schemas.microsoft.com/office/drawing/2014/main" id="{6E6A760F-FDAC-4D8D-B664-F4BD4E75CDE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87871"/>
            <a:ext cx="2301068" cy="3068091"/>
          </a:xfrm>
          <a:prstGeom prst="rect">
            <a:avLst/>
          </a:prstGeom>
        </p:spPr>
      </p:pic>
      <p:pic>
        <p:nvPicPr>
          <p:cNvPr id="10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1D8D1FDE-A577-43D1-9CB0-49F06DA4DB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8200" y="41396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03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6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A1BE8946-C92E-4ABB-915A-1FE7987981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19575"/>
            <a:ext cx="9144000" cy="287731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7090ABF-776E-437C-9A19-738DBC176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u="sng" dirty="0">
                <a:solidFill>
                  <a:srgbClr val="92D050"/>
                </a:solidFill>
              </a:rPr>
              <a:t>Objetivo: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C558F65-DBFE-4015-9CE5-EE71B19E75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3816424"/>
          </a:xfrm>
        </p:spPr>
        <p:txBody>
          <a:bodyPr/>
          <a:lstStyle/>
          <a:p>
            <a:pPr marL="0" indent="0">
              <a:buNone/>
            </a:pPr>
            <a:endParaRPr lang="es-AR" dirty="0"/>
          </a:p>
          <a:p>
            <a:pPr marL="0" indent="0" algn="just">
              <a:buNone/>
            </a:pPr>
            <a:r>
              <a:rPr lang="es-AR" dirty="0"/>
              <a:t>El presente trabajo trata sobre oportunidades de desarrollo profesional en cuanto a la innovación en materia de Cambio Climático combinado con las inteligencias artificiales y los seguros en su relación con las llamadas </a:t>
            </a:r>
            <a:r>
              <a:rPr lang="es-AR" dirty="0">
                <a:solidFill>
                  <a:srgbClr val="92D050"/>
                </a:solidFill>
              </a:rPr>
              <a:t>“Finanzas verdes” </a:t>
            </a:r>
          </a:p>
        </p:txBody>
      </p:sp>
      <p:pic>
        <p:nvPicPr>
          <p:cNvPr id="5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2BC9CFD2-81ED-4E2A-A324-401836E382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40352" y="51785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82403C23-6C07-4E0A-8E84-B2A5A15C78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296" y="3980689"/>
            <a:ext cx="9144000" cy="287731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A3A3E94-D716-4B89-AEFE-08A103C4A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u="sng" dirty="0">
                <a:solidFill>
                  <a:srgbClr val="92D050"/>
                </a:solidFill>
              </a:rPr>
              <a:t>Finanzas Verdes: ¿De qué se trata?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89568A4-19E4-4DAF-92DC-84C7AFA663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AR" sz="2800" dirty="0"/>
              <a:t>“Transición ecológica” hacia una economía sostenible. </a:t>
            </a:r>
          </a:p>
          <a:p>
            <a:pPr algn="just"/>
            <a:r>
              <a:rPr lang="es-AR" sz="2800" dirty="0"/>
              <a:t>2017 se creó la Red de Bancos Centrales alrededor del mundo (NGFS – The Network of Central Banks and </a:t>
            </a:r>
            <a:r>
              <a:rPr lang="es-AR" sz="2800" dirty="0" err="1"/>
              <a:t>Supervisors</a:t>
            </a:r>
            <a:r>
              <a:rPr lang="es-AR" sz="2800" dirty="0"/>
              <a:t> </a:t>
            </a:r>
            <a:r>
              <a:rPr lang="es-AR" sz="2800" dirty="0" err="1"/>
              <a:t>for</a:t>
            </a:r>
            <a:r>
              <a:rPr lang="es-AR" sz="2800" dirty="0"/>
              <a:t> </a:t>
            </a:r>
            <a:r>
              <a:rPr lang="es-AR" sz="2800" dirty="0" err="1"/>
              <a:t>Geening</a:t>
            </a:r>
            <a:r>
              <a:rPr lang="es-AR" sz="2800" dirty="0"/>
              <a:t> the </a:t>
            </a:r>
            <a:r>
              <a:rPr lang="es-AR" sz="2800" dirty="0" err="1"/>
              <a:t>Financial</a:t>
            </a:r>
            <a:r>
              <a:rPr lang="es-AR" sz="2800" dirty="0"/>
              <a:t> </a:t>
            </a:r>
            <a:r>
              <a:rPr lang="es-AR" sz="2800" dirty="0" err="1"/>
              <a:t>System</a:t>
            </a:r>
            <a:r>
              <a:rPr lang="es-AR" sz="2800" dirty="0"/>
              <a:t>)</a:t>
            </a:r>
          </a:p>
          <a:p>
            <a:pPr marL="0" indent="0">
              <a:buNone/>
            </a:pPr>
            <a:r>
              <a:rPr lang="es-AR" sz="2800" dirty="0"/>
              <a:t>   </a:t>
            </a:r>
            <a:r>
              <a:rPr lang="es-AR" sz="2800" dirty="0">
                <a:solidFill>
                  <a:srgbClr val="92D05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https://www.ngfs.net/en</a:t>
            </a:r>
            <a:endParaRPr lang="es-AR" sz="2800" dirty="0">
              <a:solidFill>
                <a:srgbClr val="92D050"/>
              </a:solidFill>
            </a:endParaRPr>
          </a:p>
          <a:p>
            <a:pPr marL="0" indent="0">
              <a:buNone/>
            </a:pPr>
            <a:endParaRPr lang="es-AR" dirty="0"/>
          </a:p>
        </p:txBody>
      </p:sp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95012189-6118-4A32-BBF6-36021BFFE1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522" y="4653136"/>
            <a:ext cx="1937278" cy="936104"/>
          </a:xfrm>
          <a:prstGeom prst="rect">
            <a:avLst/>
          </a:prstGeom>
        </p:spPr>
      </p:pic>
      <p:pic>
        <p:nvPicPr>
          <p:cNvPr id="7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0B2B525C-9E7E-42B4-84F5-C70142E3AC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64088" y="47940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699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9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3EA4D24-1236-4813-AF41-13D0D074B4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91528"/>
            <a:ext cx="9144000" cy="287731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97894EA-6EDE-4007-8C2C-9848489CD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u="sng" dirty="0">
                <a:solidFill>
                  <a:srgbClr val="92D050"/>
                </a:solidFill>
              </a:rPr>
              <a:t>NGFS – Propósito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A594465-0B4B-46AE-837A-40C7EB5A85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AR" sz="2400" dirty="0"/>
              <a:t>Mejorar el rol del sistema financiero para gestionar los riesgos y movilizar inversiones bajas en carbono; por un medio ambiente sostenible. </a:t>
            </a:r>
          </a:p>
          <a:p>
            <a:pPr algn="just"/>
            <a:r>
              <a:rPr lang="es-AR" sz="2400" dirty="0"/>
              <a:t>Fijar estándares, herramientas para evaluar el cambio climático y el impacto ambiental de un proyecto de inversión determinado.  </a:t>
            </a:r>
          </a:p>
          <a:p>
            <a:pPr algn="just"/>
            <a:r>
              <a:rPr lang="es-AR" sz="2400" dirty="0"/>
              <a:t>Identificar los riesgos y tomar un plan de acción.</a:t>
            </a:r>
          </a:p>
          <a:p>
            <a:endParaRPr lang="es-AR" dirty="0"/>
          </a:p>
        </p:txBody>
      </p:sp>
      <p:pic>
        <p:nvPicPr>
          <p:cNvPr id="5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BB44549B-6A65-4E8D-A9CD-F0A78E28DB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36296" y="46670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02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4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1E5C669-6774-4F68-9ECA-78DA06BA84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002343"/>
            <a:ext cx="9144000" cy="287731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0AFAE5B-E3D0-432B-A848-8E7C6C6A4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>
                <a:solidFill>
                  <a:srgbClr val="92D050"/>
                </a:solidFill>
              </a:rPr>
              <a:t>¿Qué deberá contemplar cada proyecto de inversión?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A34733D-7206-4F9E-8499-38A67884BF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s-AR" u="sng" dirty="0"/>
          </a:p>
          <a:p>
            <a:pPr marL="0" indent="0" algn="just">
              <a:buNone/>
            </a:pPr>
            <a:r>
              <a:rPr lang="es-AR" u="sng" dirty="0"/>
              <a:t>Tres aspectos primordiales:</a:t>
            </a:r>
            <a:r>
              <a:rPr lang="es-AR" dirty="0"/>
              <a:t>   </a:t>
            </a:r>
          </a:p>
          <a:p>
            <a:pPr marL="0" indent="0" algn="just">
              <a:buNone/>
            </a:pPr>
            <a:r>
              <a:rPr lang="es-AR" dirty="0"/>
              <a:t>1- Ámbito de actuación en materia de sostenibilidad ambiental</a:t>
            </a:r>
          </a:p>
          <a:p>
            <a:pPr marL="0" indent="0" algn="just">
              <a:buNone/>
            </a:pPr>
            <a:r>
              <a:rPr lang="es-AR" dirty="0"/>
              <a:t>2- Sostenibilidad social </a:t>
            </a:r>
          </a:p>
          <a:p>
            <a:pPr marL="0" indent="0" algn="just">
              <a:buNone/>
            </a:pPr>
            <a:r>
              <a:rPr lang="es-AR" dirty="0"/>
              <a:t>3- Gobernanza (</a:t>
            </a:r>
            <a:r>
              <a:rPr lang="es-AR" dirty="0" err="1"/>
              <a:t>Compliance</a:t>
            </a:r>
            <a:r>
              <a:rPr lang="es-AR" dirty="0"/>
              <a:t>)</a:t>
            </a:r>
          </a:p>
          <a:p>
            <a:pPr marL="0" indent="0">
              <a:buNone/>
            </a:pPr>
            <a:endParaRPr lang="es-AR" dirty="0"/>
          </a:p>
        </p:txBody>
      </p:sp>
      <p:pic>
        <p:nvPicPr>
          <p:cNvPr id="5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746512D2-7C9E-4436-8FFE-5261F36046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360" y="47202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4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8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A6B9A5-B027-42BA-B9F5-247B39DC3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u="sng" dirty="0" err="1">
                <a:solidFill>
                  <a:srgbClr val="92D050"/>
                </a:solidFill>
              </a:rPr>
              <a:t>Papers</a:t>
            </a:r>
            <a:r>
              <a:rPr lang="es-AR" u="sng" dirty="0">
                <a:solidFill>
                  <a:srgbClr val="92D050"/>
                </a:solidFill>
              </a:rPr>
              <a:t> NGFS recomendados para leer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92F1B65-0456-4728-B8EB-C66E5818AF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s-AR" dirty="0"/>
          </a:p>
          <a:p>
            <a:pPr marL="0" indent="0">
              <a:buNone/>
            </a:pPr>
            <a:endParaRPr lang="es-AR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CFF5FAE-24AE-4FDA-A446-0C649EAC88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24" y="2047614"/>
            <a:ext cx="6458501" cy="3631134"/>
          </a:xfrm>
          <a:prstGeom prst="rect">
            <a:avLst/>
          </a:prstGeom>
        </p:spPr>
      </p:pic>
      <p:pic>
        <p:nvPicPr>
          <p:cNvPr id="5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8727BFC6-4867-4DF8-8B48-88D26763F6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92874" y="59737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28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2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144DAA-9E0F-4AF1-9BAA-19FC07AB3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u="sng" dirty="0" err="1">
                <a:solidFill>
                  <a:srgbClr val="92D050"/>
                </a:solidFill>
              </a:rPr>
              <a:t>Papers</a:t>
            </a:r>
            <a:r>
              <a:rPr lang="es-AR" u="sng" dirty="0">
                <a:solidFill>
                  <a:srgbClr val="92D050"/>
                </a:solidFill>
              </a:rPr>
              <a:t> de entidades asociadas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4AF0AC8B-EAEF-4C2D-B3B9-2972602E80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68302" y="1772816"/>
            <a:ext cx="7607396" cy="4277072"/>
          </a:xfrm>
          <a:prstGeom prst="rect">
            <a:avLst/>
          </a:prstGeom>
        </p:spPr>
      </p:pic>
      <p:pic>
        <p:nvPicPr>
          <p:cNvPr id="5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8C810717-C2C3-43A3-A1DE-C9E9F43481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96336" y="5971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4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5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3AB00AE-4340-440F-82E1-9F69D1D55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n 7" descr="Imagen que contiene Diagrama&#10;&#10;Descripción generada automáticamente">
            <a:extLst>
              <a:ext uri="{FF2B5EF4-FFF2-40B4-BE49-F238E27FC236}">
                <a16:creationId xmlns:a16="http://schemas.microsoft.com/office/drawing/2014/main" id="{85AC4F53-31A4-4D03-AA13-0FE92F1DA58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2" r="4779" b="2"/>
          <a:stretch/>
        </p:blipFill>
        <p:spPr>
          <a:xfrm>
            <a:off x="4562839" y="-168316"/>
            <a:ext cx="4695998" cy="3932313"/>
          </a:xfrm>
          <a:prstGeom prst="rect">
            <a:avLst/>
          </a:prstGeom>
          <a:effectLst>
            <a:softEdge rad="533400"/>
          </a:effectLst>
        </p:spPr>
      </p:pic>
      <p:pic>
        <p:nvPicPr>
          <p:cNvPr id="6" name="Imagen 5" descr="Imagen que contiene persona, mano, sostener, celular&#10;&#10;Descripción generada automáticamente">
            <a:extLst>
              <a:ext uri="{FF2B5EF4-FFF2-40B4-BE49-F238E27FC236}">
                <a16:creationId xmlns:a16="http://schemas.microsoft.com/office/drawing/2014/main" id="{1A3B6EE9-DF35-4C4F-986E-D79DB8A2B74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2" r="19468"/>
          <a:stretch/>
        </p:blipFill>
        <p:spPr>
          <a:xfrm>
            <a:off x="4567428" y="2487166"/>
            <a:ext cx="4697730" cy="4215384"/>
          </a:xfrm>
          <a:prstGeom prst="rect">
            <a:avLst/>
          </a:prstGeom>
          <a:effectLst>
            <a:softEdge rad="533400"/>
          </a:effec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2901FED-4FC9-4ED5-8123-C98BCD1616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D8675FD-D9D1-4335-9A6A-156A27D64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748" y="798445"/>
            <a:ext cx="3602727" cy="1311664"/>
          </a:xfrm>
        </p:spPr>
        <p:txBody>
          <a:bodyPr>
            <a:normAutofit fontScale="90000"/>
          </a:bodyPr>
          <a:lstStyle/>
          <a:p>
            <a:r>
              <a:rPr lang="es-AR" sz="3500" dirty="0" err="1">
                <a:solidFill>
                  <a:srgbClr val="000000"/>
                </a:solidFill>
              </a:rPr>
              <a:t>Insurance</a:t>
            </a:r>
            <a:r>
              <a:rPr lang="es-AR" sz="3500" dirty="0">
                <a:solidFill>
                  <a:srgbClr val="000000"/>
                </a:solidFill>
              </a:rPr>
              <a:t> </a:t>
            </a:r>
            <a:r>
              <a:rPr lang="es-AR" sz="3500" dirty="0" err="1">
                <a:solidFill>
                  <a:srgbClr val="000000"/>
                </a:solidFill>
              </a:rPr>
              <a:t>Technology</a:t>
            </a:r>
            <a:br>
              <a:rPr lang="es-AR" sz="3500" dirty="0">
                <a:solidFill>
                  <a:srgbClr val="000000"/>
                </a:solidFill>
              </a:rPr>
            </a:br>
            <a:endParaRPr lang="es-AR" sz="3500" dirty="0">
              <a:solidFill>
                <a:srgbClr val="000000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538B4DA-6AC0-4DA7-BD40-781C5788DD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747" y="2272143"/>
            <a:ext cx="3602728" cy="378883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s-AR" sz="1700" dirty="0" err="1">
                <a:solidFill>
                  <a:srgbClr val="000000"/>
                </a:solidFill>
              </a:rPr>
              <a:t>Insurtech</a:t>
            </a:r>
            <a:r>
              <a:rPr lang="es-AR" sz="1700" dirty="0">
                <a:solidFill>
                  <a:srgbClr val="000000"/>
                </a:solidFill>
              </a:rPr>
              <a:t> se refiere al fenómeno de startups que están innovando utilizando la tecnología para mejorar, fundamentalmente, el modelo de negocio de seguros actual.</a:t>
            </a:r>
          </a:p>
        </p:txBody>
      </p:sp>
      <p:pic>
        <p:nvPicPr>
          <p:cNvPr id="10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83CC68B2-5365-4161-AE76-A3295F49AC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27927" y="57561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74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34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58C24EC-F466-4440-97CC-403CC1F9E4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8" y="3980689"/>
            <a:ext cx="9144000" cy="287731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B09CB35-14BB-458C-B9C7-D0ED0ECC3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u="sng" dirty="0">
                <a:solidFill>
                  <a:srgbClr val="92D050"/>
                </a:solidFill>
              </a:rPr>
              <a:t>Simuladores, consultoría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4EC2F17-DB69-49EC-B86F-9A07BEA205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/>
              <a:t>Recordar que DATA IS THE NEW OIL</a:t>
            </a:r>
          </a:p>
          <a:p>
            <a:r>
              <a:rPr lang="es-AR" dirty="0"/>
              <a:t>Coordinar los datos para calcular impacto ambiental</a:t>
            </a:r>
          </a:p>
          <a:p>
            <a:r>
              <a:rPr lang="es-AR" dirty="0"/>
              <a:t>Impacto económico</a:t>
            </a:r>
          </a:p>
          <a:p>
            <a:r>
              <a:rPr lang="es-AR" dirty="0"/>
              <a:t>Proyecciones</a:t>
            </a:r>
          </a:p>
          <a:p>
            <a:r>
              <a:rPr lang="es-AR" dirty="0"/>
              <a:t>Inteligencia Artificial </a:t>
            </a:r>
          </a:p>
          <a:p>
            <a:r>
              <a:rPr lang="es-AR" dirty="0" err="1"/>
              <a:t>Revenues</a:t>
            </a:r>
            <a:r>
              <a:rPr lang="es-AR" dirty="0"/>
              <a:t>. Y balance social </a:t>
            </a:r>
          </a:p>
        </p:txBody>
      </p:sp>
      <p:pic>
        <p:nvPicPr>
          <p:cNvPr id="7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1F5B93A0-ADCF-4069-B68D-27101FD904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4368" y="4953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9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527</Words>
  <Application>Microsoft Office PowerPoint</Application>
  <PresentationFormat>Presentación en pantalla (4:3)</PresentationFormat>
  <Paragraphs>50</Paragraphs>
  <Slides>15</Slides>
  <Notes>1</Notes>
  <HiddenSlides>0</HiddenSlides>
  <MMClips>15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8" baseType="lpstr">
      <vt:lpstr>Arial</vt:lpstr>
      <vt:lpstr>Calibri</vt:lpstr>
      <vt:lpstr>Diseño predeterminado</vt:lpstr>
      <vt:lpstr>Presentación de PowerPoint</vt:lpstr>
      <vt:lpstr>Objetivo:</vt:lpstr>
      <vt:lpstr>Finanzas Verdes: ¿De qué se trata?</vt:lpstr>
      <vt:lpstr>NGFS – Propósito</vt:lpstr>
      <vt:lpstr>¿Qué deberá contemplar cada proyecto de inversión?</vt:lpstr>
      <vt:lpstr>Papers NGFS recomendados para leer</vt:lpstr>
      <vt:lpstr>Papers de entidades asociadas</vt:lpstr>
      <vt:lpstr>Insurance Technology </vt:lpstr>
      <vt:lpstr>Simuladores, consultoría</vt:lpstr>
      <vt:lpstr>Oportunidad de trabajo para los actuarios y profesionales de Ciencias Económicas!!! </vt:lpstr>
      <vt:lpstr>¿Quién mejor?</vt:lpstr>
      <vt:lpstr>    ¿Dónde encontrar más info?      </vt:lpstr>
      <vt:lpstr>Bibliografía:</vt:lpstr>
      <vt:lpstr>¿Qué pasa con los fondos de inversión?</vt:lpstr>
      <vt:lpstr>Gracias!!!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Gallotti, Mariela</dc:creator>
  <cp:lastModifiedBy>Gallotti, Mariela</cp:lastModifiedBy>
  <cp:revision>12</cp:revision>
  <dcterms:created xsi:type="dcterms:W3CDTF">2020-11-02T12:57:10Z</dcterms:created>
  <dcterms:modified xsi:type="dcterms:W3CDTF">2020-11-02T19:34:40Z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9c700311-1b20-487f-9129-30717d50ca8e_Enabled">
    <vt:lpwstr>True</vt:lpwstr>
  </property>
  <property fmtid="{D5CDD505-2E9C-101B-9397-08002B2CF9AE}" pid="3" name="MSIP_Label_9c700311-1b20-487f-9129-30717d50ca8e_SiteId">
    <vt:lpwstr>76e3921f-489b-4b7e-9547-9ea297add9b5</vt:lpwstr>
  </property>
  <property fmtid="{D5CDD505-2E9C-101B-9397-08002B2CF9AE}" pid="4" name="MSIP_Label_9c700311-1b20-487f-9129-30717d50ca8e_Owner">
    <vt:lpwstr>mariela.gallotti@willistowerswatson.com</vt:lpwstr>
  </property>
  <property fmtid="{D5CDD505-2E9C-101B-9397-08002B2CF9AE}" pid="5" name="MSIP_Label_9c700311-1b20-487f-9129-30717d50ca8e_SetDate">
    <vt:lpwstr>2020-11-02T13:16:34.5425501Z</vt:lpwstr>
  </property>
  <property fmtid="{D5CDD505-2E9C-101B-9397-08002B2CF9AE}" pid="6" name="MSIP_Label_9c700311-1b20-487f-9129-30717d50ca8e_Name">
    <vt:lpwstr>Confidential</vt:lpwstr>
  </property>
  <property fmtid="{D5CDD505-2E9C-101B-9397-08002B2CF9AE}" pid="7" name="MSIP_Label_9c700311-1b20-487f-9129-30717d50ca8e_Application">
    <vt:lpwstr>Microsoft Azure Information Protection</vt:lpwstr>
  </property>
  <property fmtid="{D5CDD505-2E9C-101B-9397-08002B2CF9AE}" pid="8" name="MSIP_Label_9c700311-1b20-487f-9129-30717d50ca8e_ActionId">
    <vt:lpwstr>29831377-d09b-4661-bcbb-f9408a2c7bc3</vt:lpwstr>
  </property>
  <property fmtid="{D5CDD505-2E9C-101B-9397-08002B2CF9AE}" pid="9" name="MSIP_Label_9c700311-1b20-487f-9129-30717d50ca8e_Extended_MSFT_Method">
    <vt:lpwstr>Automatic</vt:lpwstr>
  </property>
  <property fmtid="{D5CDD505-2E9C-101B-9397-08002B2CF9AE}" pid="10" name="MSIP_Label_d347b247-e90e-43a3-9d7b-004f14ae6873_Enabled">
    <vt:lpwstr>True</vt:lpwstr>
  </property>
  <property fmtid="{D5CDD505-2E9C-101B-9397-08002B2CF9AE}" pid="11" name="MSIP_Label_d347b247-e90e-43a3-9d7b-004f14ae6873_SiteId">
    <vt:lpwstr>76e3921f-489b-4b7e-9547-9ea297add9b5</vt:lpwstr>
  </property>
  <property fmtid="{D5CDD505-2E9C-101B-9397-08002B2CF9AE}" pid="12" name="MSIP_Label_d347b247-e90e-43a3-9d7b-004f14ae6873_Owner">
    <vt:lpwstr>mariela.gallotti@willistowerswatson.com</vt:lpwstr>
  </property>
  <property fmtid="{D5CDD505-2E9C-101B-9397-08002B2CF9AE}" pid="13" name="MSIP_Label_d347b247-e90e-43a3-9d7b-004f14ae6873_SetDate">
    <vt:lpwstr>2020-11-02T13:16:34.5425501Z</vt:lpwstr>
  </property>
  <property fmtid="{D5CDD505-2E9C-101B-9397-08002B2CF9AE}" pid="14" name="MSIP_Label_d347b247-e90e-43a3-9d7b-004f14ae6873_Name">
    <vt:lpwstr>Anyone (No Protection)</vt:lpwstr>
  </property>
  <property fmtid="{D5CDD505-2E9C-101B-9397-08002B2CF9AE}" pid="15" name="MSIP_Label_d347b247-e90e-43a3-9d7b-004f14ae6873_Application">
    <vt:lpwstr>Microsoft Azure Information Protection</vt:lpwstr>
  </property>
  <property fmtid="{D5CDD505-2E9C-101B-9397-08002B2CF9AE}" pid="16" name="MSIP_Label_d347b247-e90e-43a3-9d7b-004f14ae6873_ActionId">
    <vt:lpwstr>29831377-d09b-4661-bcbb-f9408a2c7bc3</vt:lpwstr>
  </property>
  <property fmtid="{D5CDD505-2E9C-101B-9397-08002B2CF9AE}" pid="17" name="MSIP_Label_d347b247-e90e-43a3-9d7b-004f14ae6873_Parent">
    <vt:lpwstr>9c700311-1b20-487f-9129-30717d50ca8e</vt:lpwstr>
  </property>
  <property fmtid="{D5CDD505-2E9C-101B-9397-08002B2CF9AE}" pid="18" name="MSIP_Label_d347b247-e90e-43a3-9d7b-004f14ae6873_Extended_MSFT_Method">
    <vt:lpwstr>Automatic</vt:lpwstr>
  </property>
  <property fmtid="{D5CDD505-2E9C-101B-9397-08002B2CF9AE}" pid="19" name="Sensitivity">
    <vt:lpwstr>Confidential Anyone (No Protection)</vt:lpwstr>
  </property>
</Properties>
</file>